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2" r:id="rId2"/>
    <p:sldId id="273" r:id="rId3"/>
    <p:sldId id="256" r:id="rId4"/>
    <p:sldId id="257" r:id="rId5"/>
    <p:sldId id="268" r:id="rId6"/>
    <p:sldId id="269" r:id="rId7"/>
    <p:sldId id="270" r:id="rId8"/>
    <p:sldId id="258" r:id="rId9"/>
    <p:sldId id="259" r:id="rId10"/>
    <p:sldId id="260" r:id="rId11"/>
    <p:sldId id="261" r:id="rId12"/>
    <p:sldId id="262" r:id="rId13"/>
    <p:sldId id="263" r:id="rId14"/>
    <p:sldId id="264" r:id="rId15"/>
    <p:sldId id="265" r:id="rId16"/>
    <p:sldId id="266" r:id="rId17"/>
    <p:sldId id="267"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5/13/2024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web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artisticBlur radius="13"/>
                    </a14:imgEffect>
                  </a14:imgLayer>
                </a14:imgProps>
              </a:ext>
              <a:ext uri="{28A0092B-C50C-407E-A947-70E740481C1C}">
                <a14:useLocalDpi xmlns:a14="http://schemas.microsoft.com/office/drawing/2010/main" val="0"/>
              </a:ext>
            </a:extLst>
          </a:blip>
          <a:stretch>
            <a:fillRect/>
          </a:stretch>
        </p:blipFill>
        <p:spPr>
          <a:xfrm>
            <a:off x="-148566" y="19250"/>
            <a:ext cx="12340566" cy="6857999"/>
          </a:xfrm>
          <a:prstGeom prst="rect">
            <a:avLst/>
          </a:prstGeom>
        </p:spPr>
      </p:pic>
      <p:sp>
        <p:nvSpPr>
          <p:cNvPr id="3" name="Title 2"/>
          <p:cNvSpPr>
            <a:spLocks noGrp="1"/>
          </p:cNvSpPr>
          <p:nvPr>
            <p:ph type="title"/>
          </p:nvPr>
        </p:nvSpPr>
        <p:spPr>
          <a:xfrm>
            <a:off x="661451" y="1077764"/>
            <a:ext cx="8825659" cy="1981200"/>
          </a:xfrm>
        </p:spPr>
        <p:txBody>
          <a:bodyPr/>
          <a:lstStyle/>
          <a:p>
            <a:r>
              <a:rPr lang="en-US" b="1" dirty="0">
                <a:solidFill>
                  <a:schemeClr val="tx1"/>
                </a:solidFill>
              </a:rPr>
              <a:t>Cyber Security</a:t>
            </a:r>
          </a:p>
        </p:txBody>
      </p:sp>
      <p:sp>
        <p:nvSpPr>
          <p:cNvPr id="4" name="Text Placeholder 3"/>
          <p:cNvSpPr>
            <a:spLocks noGrp="1"/>
          </p:cNvSpPr>
          <p:nvPr>
            <p:ph type="body" sz="half" idx="2"/>
          </p:nvPr>
        </p:nvSpPr>
        <p:spPr>
          <a:xfrm>
            <a:off x="661451" y="1636323"/>
            <a:ext cx="8825659" cy="1171755"/>
          </a:xfrm>
        </p:spPr>
        <p:txBody>
          <a:bodyPr>
            <a:normAutofit/>
          </a:bodyPr>
          <a:lstStyle/>
          <a:p>
            <a:r>
              <a:rPr lang="en-US" sz="2000" b="1" dirty="0"/>
              <a:t>Application of Information &amp; Communication Technology</a:t>
            </a:r>
          </a:p>
        </p:txBody>
      </p:sp>
    </p:spTree>
    <p:extLst>
      <p:ext uri="{BB962C8B-B14F-4D97-AF65-F5344CB8AC3E}">
        <p14:creationId xmlns:p14="http://schemas.microsoft.com/office/powerpoint/2010/main" val="1185028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799" y="0"/>
            <a:ext cx="12611101" cy="6858000"/>
          </a:xfrm>
          <a:prstGeom prst="rect">
            <a:avLst/>
          </a:prstGeom>
        </p:spPr>
      </p:pic>
      <p:sp>
        <p:nvSpPr>
          <p:cNvPr id="4" name="TextBox 3"/>
          <p:cNvSpPr txBox="1"/>
          <p:nvPr/>
        </p:nvSpPr>
        <p:spPr>
          <a:xfrm>
            <a:off x="5181600" y="457200"/>
            <a:ext cx="7010400" cy="5940088"/>
          </a:xfrm>
          <a:prstGeom prst="rect">
            <a:avLst/>
          </a:prstGeom>
          <a:noFill/>
        </p:spPr>
        <p:txBody>
          <a:bodyPr wrap="square" rtlCol="0">
            <a:spAutoFit/>
          </a:bodyPr>
          <a:lstStyle/>
          <a:p>
            <a:pPr algn="ctr"/>
            <a:r>
              <a:rPr lang="en-US" sz="2800" b="1" dirty="0">
                <a:latin typeface="Arial Black" panose="020B0A04020102020204" pitchFamily="34" charset="0"/>
              </a:rPr>
              <a:t>  </a:t>
            </a:r>
            <a:r>
              <a:rPr lang="en-US" sz="2800" b="1" u="sng" dirty="0">
                <a:solidFill>
                  <a:schemeClr val="accent1">
                    <a:lumMod val="75000"/>
                  </a:schemeClr>
                </a:solidFill>
                <a:latin typeface="Arial Black" panose="020B0A04020102020204" pitchFamily="34" charset="0"/>
              </a:rPr>
              <a:t>CAUSES</a:t>
            </a:r>
          </a:p>
          <a:p>
            <a:endParaRPr lang="en-US" dirty="0">
              <a:solidFill>
                <a:schemeClr val="bg1"/>
              </a:solidFill>
            </a:endParaRPr>
          </a:p>
          <a:p>
            <a:pPr marL="342900" indent="-342900">
              <a:buFont typeface="Arial" panose="020B0604020202020204" pitchFamily="34" charset="0"/>
              <a:buChar char="•"/>
            </a:pPr>
            <a:r>
              <a:rPr lang="en-US" sz="2000" b="1" dirty="0">
                <a:solidFill>
                  <a:schemeClr val="accent1">
                    <a:lumMod val="75000"/>
                  </a:schemeClr>
                </a:solidFill>
                <a:latin typeface="Arial Rounded MT Bold" panose="020F0704030504030204" pitchFamily="34" charset="0"/>
              </a:rPr>
              <a:t>Lack of Awareness:    </a:t>
            </a:r>
          </a:p>
          <a:p>
            <a:pPr lvl="1"/>
            <a:r>
              <a:rPr lang="en-US" b="1" dirty="0">
                <a:solidFill>
                  <a:schemeClr val="bg1"/>
                </a:solidFill>
              </a:rPr>
              <a:t>.</a:t>
            </a:r>
            <a:r>
              <a:rPr lang="en-US" b="1" dirty="0"/>
              <a:t> Many users are unaware of the existence and tactics of phishing websites, making them more susceptible to falling into the trap</a:t>
            </a:r>
          </a:p>
          <a:p>
            <a:pPr marL="285750" indent="-285750">
              <a:buFont typeface="Arial" panose="020B0604020202020204" pitchFamily="34" charset="0"/>
              <a:buChar char="•"/>
            </a:pPr>
            <a:r>
              <a:rPr lang="en-US" sz="2000" b="1" dirty="0">
                <a:solidFill>
                  <a:schemeClr val="accent1">
                    <a:lumMod val="75000"/>
                  </a:schemeClr>
                </a:solidFill>
                <a:latin typeface="Arial Rounded MT Bold" panose="020F0704030504030204" pitchFamily="34" charset="0"/>
              </a:rPr>
              <a:t>Trust in Familiarity:    </a:t>
            </a:r>
          </a:p>
          <a:p>
            <a:pPr lvl="1"/>
            <a:r>
              <a:rPr lang="en-US" sz="2000" b="1" dirty="0"/>
              <a:t> </a:t>
            </a:r>
            <a:r>
              <a:rPr lang="en-US" b="1" dirty="0"/>
              <a:t>Users often trust familiar-looking websites or emails without verifying their authenticity, making it easier for phishing websites to deceive them</a:t>
            </a:r>
            <a:r>
              <a:rPr lang="en-US" sz="1600" dirty="0"/>
              <a:t>.</a:t>
            </a:r>
          </a:p>
          <a:p>
            <a:pPr marL="285750" indent="-285750">
              <a:buFont typeface="Arial" panose="020B0604020202020204" pitchFamily="34" charset="0"/>
              <a:buChar char="•"/>
            </a:pPr>
            <a:r>
              <a:rPr lang="en-US" sz="2000" b="1" dirty="0">
                <a:solidFill>
                  <a:schemeClr val="accent1">
                    <a:lumMod val="75000"/>
                  </a:schemeClr>
                </a:solidFill>
                <a:latin typeface="Arial Rounded MT Bold" panose="020F0704030504030204" pitchFamily="34" charset="0"/>
              </a:rPr>
              <a:t>Emotional Triggers:   </a:t>
            </a:r>
          </a:p>
          <a:p>
            <a:pPr lvl="1"/>
            <a:r>
              <a:rPr lang="en-US" sz="2000" b="1" dirty="0"/>
              <a:t>   </a:t>
            </a:r>
            <a:r>
              <a:rPr lang="en-US" b="1" dirty="0"/>
              <a:t>Phishing emails often evoke emotions such as fear or excitement to prompt impulsive actions without careful consideration.</a:t>
            </a:r>
          </a:p>
          <a:p>
            <a:pPr marL="342900" indent="-342900">
              <a:buFont typeface="Arial" panose="020B0604020202020204" pitchFamily="34" charset="0"/>
              <a:buChar char="•"/>
            </a:pPr>
            <a:r>
              <a:rPr lang="en-US" sz="2000" b="1" dirty="0">
                <a:solidFill>
                  <a:schemeClr val="accent1">
                    <a:lumMod val="75000"/>
                  </a:schemeClr>
                </a:solidFill>
                <a:latin typeface="Arial Rounded MT Bold" panose="020F0704030504030204" pitchFamily="34" charset="0"/>
              </a:rPr>
              <a:t>Poor Security Practices:   </a:t>
            </a:r>
          </a:p>
          <a:p>
            <a:pPr lvl="1"/>
            <a:r>
              <a:rPr lang="en-US" b="1" dirty="0">
                <a:solidFill>
                  <a:srgbClr val="FF0000"/>
                </a:solidFill>
              </a:rPr>
              <a:t> </a:t>
            </a:r>
            <a:r>
              <a:rPr lang="en-US" sz="1600" dirty="0">
                <a:solidFill>
                  <a:schemeClr val="bg1"/>
                </a:solidFill>
              </a:rPr>
              <a:t> </a:t>
            </a:r>
            <a:r>
              <a:rPr lang="en-US" b="1" dirty="0"/>
              <a:t>Users who fail to implement security measures such as multi-factor authentication or anti-phishing software are at a higher risk of falling victim to phishing attacks.</a:t>
            </a:r>
          </a:p>
          <a:p>
            <a:pPr lvl="1"/>
            <a:endParaRPr lang="en-US" sz="1600"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939986"/>
            <a:ext cx="2531918" cy="2471057"/>
          </a:xfrm>
          <a:prstGeom prst="rect">
            <a:avLst/>
          </a:prstGeom>
        </p:spPr>
      </p:pic>
    </p:spTree>
    <p:extLst>
      <p:ext uri="{BB962C8B-B14F-4D97-AF65-F5344CB8AC3E}">
        <p14:creationId xmlns:p14="http://schemas.microsoft.com/office/powerpoint/2010/main" val="33756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4E5C56-8779-C9A8-1043-6DA04079A72C}"/>
              </a:ext>
            </a:extLst>
          </p:cNvPr>
          <p:cNvSpPr>
            <a:spLocks noChangeArrowheads="1"/>
          </p:cNvSpPr>
          <p:nvPr/>
        </p:nvSpPr>
        <p:spPr bwMode="auto">
          <a:xfrm>
            <a:off x="3082290" y="274320"/>
            <a:ext cx="6027420" cy="6126480"/>
          </a:xfrm>
          <a:prstGeom prst="rect">
            <a:avLst/>
          </a:prstGeom>
          <a:solidFill>
            <a:schemeClr val="bg1">
              <a:lumMod val="85000"/>
              <a:lumOff val="0"/>
            </a:schemeClr>
          </a:solidFill>
          <a:ln w="12700">
            <a:solidFill>
              <a:schemeClr val="tx1">
                <a:lumMod val="95000"/>
                <a:lumOff val="5000"/>
              </a:schemeClr>
            </a:solidFill>
            <a:miter lim="800000"/>
            <a:headEnd/>
            <a:tailEnd/>
          </a:ln>
        </p:spPr>
        <p:txBody>
          <a:bodyPr rot="0" vert="horz" wrap="square" lIns="91440" tIns="45720" rIns="91440" bIns="45720" anchor="t" anchorCtr="0" upright="1">
            <a:noAutofit/>
          </a:bodyPr>
          <a:lstStyle/>
          <a:p>
            <a:endParaRPr lang="en-PK"/>
          </a:p>
        </p:txBody>
      </p:sp>
      <p:pic>
        <p:nvPicPr>
          <p:cNvPr id="1026" name="Picture 2" descr="Top 10 Cyber Security Tools | St. Bonaventure University Online">
            <a:extLst>
              <a:ext uri="{FF2B5EF4-FFF2-40B4-BE49-F238E27FC236}">
                <a16:creationId xmlns:a16="http://schemas.microsoft.com/office/drawing/2014/main" id="{01BD566C-C4D8-99A7-3D96-E762DE7CC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882" y="0"/>
            <a:ext cx="915311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B56B196-E991-1727-4F28-64B6BC5DBDCF}"/>
              </a:ext>
            </a:extLst>
          </p:cNvPr>
          <p:cNvSpPr/>
          <p:nvPr/>
        </p:nvSpPr>
        <p:spPr>
          <a:xfrm>
            <a:off x="5090160" y="579120"/>
            <a:ext cx="2011680" cy="1051560"/>
          </a:xfrm>
          <a:prstGeom prst="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latin typeface="Calibri" panose="020F0502020204030204" pitchFamily="34" charset="0"/>
                <a:ea typeface="Times New Roman" panose="02020603050405020304" pitchFamily="18" charset="0"/>
                <a:cs typeface="Times New Roman" panose="02020603050405020304" pitchFamily="18" charset="0"/>
              </a:rPr>
              <a:t> </a:t>
            </a:r>
            <a:endParaRPr lang="en-PK" sz="11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descr="5 security measures that experts follow (and so should you!) - Panda  Security Mediacenter">
            <a:extLst>
              <a:ext uri="{FF2B5EF4-FFF2-40B4-BE49-F238E27FC236}">
                <a16:creationId xmlns:a16="http://schemas.microsoft.com/office/drawing/2014/main" id="{9C70790B-35C9-25D7-1603-83ED01AB36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1190" y="952500"/>
            <a:ext cx="769620" cy="556260"/>
          </a:xfrm>
          <a:prstGeom prst="rect">
            <a:avLst/>
          </a:prstGeom>
          <a:noFill/>
          <a:ln>
            <a:solidFill>
              <a:srgbClr val="FFC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6" name="Text Box 2">
            <a:extLst>
              <a:ext uri="{FF2B5EF4-FFF2-40B4-BE49-F238E27FC236}">
                <a16:creationId xmlns:a16="http://schemas.microsoft.com/office/drawing/2014/main" id="{8361158F-553F-F9B6-8320-9478AE25B8B8}"/>
              </a:ext>
            </a:extLst>
          </p:cNvPr>
          <p:cNvSpPr txBox="1"/>
          <p:nvPr/>
        </p:nvSpPr>
        <p:spPr>
          <a:xfrm>
            <a:off x="5455920" y="704850"/>
            <a:ext cx="1280160" cy="251460"/>
          </a:xfrm>
          <a:prstGeom prst="rect">
            <a:avLst/>
          </a:prstGeom>
          <a:solidFill>
            <a:schemeClr val="accent6">
              <a:lumMod val="20000"/>
              <a:lumOff val="80000"/>
            </a:schemeClr>
          </a:solidFill>
          <a:ln w="6350">
            <a:solidFill>
              <a:schemeClr val="accent6">
                <a:lumMod val="20000"/>
                <a:lumOff val="80000"/>
              </a:schemeClr>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Security measures</a:t>
            </a:r>
            <a:endParaRPr lang="en-PK" sz="11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AutoShape 9">
            <a:extLst>
              <a:ext uri="{FF2B5EF4-FFF2-40B4-BE49-F238E27FC236}">
                <a16:creationId xmlns:a16="http://schemas.microsoft.com/office/drawing/2014/main" id="{9B89AF16-ECC3-C1B0-29A0-518760E43EEB}"/>
              </a:ext>
            </a:extLst>
          </p:cNvPr>
          <p:cNvSpPr>
            <a:spLocks noChangeArrowheads="1"/>
          </p:cNvSpPr>
          <p:nvPr/>
        </p:nvSpPr>
        <p:spPr bwMode="auto">
          <a:xfrm>
            <a:off x="5237252" y="2648398"/>
            <a:ext cx="1699260" cy="1249680"/>
          </a:xfrm>
          <a:prstGeom prst="flowChartPreparation">
            <a:avLst/>
          </a:prstGeom>
          <a:solidFill>
            <a:schemeClr val="accent3">
              <a:lumMod val="20000"/>
              <a:lumOff val="80000"/>
            </a:schemeClr>
          </a:solidFill>
          <a:ln w="19050">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Evaluate cyber threats and risk.</a:t>
            </a:r>
            <a:r>
              <a:rPr lang="en-US" sz="1100" dirty="0">
                <a:latin typeface="Calibri" panose="020F0502020204030204" pitchFamily="34" charset="0"/>
                <a:ea typeface="Times New Roman" panose="02020603050405020304" pitchFamily="18" charset="0"/>
                <a:cs typeface="Times New Roman" panose="02020603050405020304" pitchFamily="18" charset="0"/>
              </a:rPr>
              <a:t> </a:t>
            </a:r>
            <a:endParaRPr lang="en-PK" sz="11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descr="Cyber security Generic Outline Color icon">
            <a:extLst>
              <a:ext uri="{FF2B5EF4-FFF2-40B4-BE49-F238E27FC236}">
                <a16:creationId xmlns:a16="http://schemas.microsoft.com/office/drawing/2014/main" id="{8566D9A0-C672-E3E2-9DCA-F1C4CCAECB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1195" y="3204322"/>
            <a:ext cx="689610" cy="632460"/>
          </a:xfrm>
          <a:prstGeom prst="rect">
            <a:avLst/>
          </a:prstGeom>
          <a:noFill/>
          <a:ln>
            <a:noFill/>
          </a:ln>
        </p:spPr>
      </p:pic>
      <p:sp>
        <p:nvSpPr>
          <p:cNvPr id="9" name="Rectangle 8">
            <a:extLst>
              <a:ext uri="{FF2B5EF4-FFF2-40B4-BE49-F238E27FC236}">
                <a16:creationId xmlns:a16="http://schemas.microsoft.com/office/drawing/2014/main" id="{020180B9-F49D-1D3C-39A7-A2E8C465A474}"/>
              </a:ext>
            </a:extLst>
          </p:cNvPr>
          <p:cNvSpPr>
            <a:spLocks noChangeArrowheads="1"/>
          </p:cNvSpPr>
          <p:nvPr/>
        </p:nvSpPr>
        <p:spPr bwMode="auto">
          <a:xfrm>
            <a:off x="5090160" y="5023933"/>
            <a:ext cx="2072640" cy="1082040"/>
          </a:xfrm>
          <a:prstGeom prst="rect">
            <a:avLst/>
          </a:prstGeom>
          <a:solidFill>
            <a:schemeClr val="accent2">
              <a:lumMod val="20000"/>
              <a:lumOff val="80000"/>
            </a:schemeClr>
          </a:solidFill>
          <a:ln w="19050">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b="1">
                <a:latin typeface="Times New Roman" panose="02020603050405020304" pitchFamily="18" charset="0"/>
                <a:ea typeface="Times New Roman" panose="02020603050405020304" pitchFamily="18" charset="0"/>
                <a:cs typeface="Times New Roman" panose="02020603050405020304" pitchFamily="18" charset="0"/>
              </a:rPr>
              <a:t>Recommends software updates</a:t>
            </a:r>
            <a:r>
              <a:rPr lang="en-US" sz="1100">
                <a:latin typeface="Calibri" panose="020F0502020204030204" pitchFamily="34" charset="0"/>
                <a:ea typeface="Times New Roman" panose="02020603050405020304" pitchFamily="18" charset="0"/>
                <a:cs typeface="Times New Roman" panose="02020603050405020304" pitchFamily="18" charset="0"/>
              </a:rPr>
              <a:t> </a:t>
            </a:r>
            <a:endParaRPr lang="en-PK" sz="110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1" name="Picture 10" descr="Update Software Icon Stock Illustrations – 8,917 Update Software Icon Stock  Illustrations, Vectors &amp; Clipart - Dreamstime">
            <a:extLst>
              <a:ext uri="{FF2B5EF4-FFF2-40B4-BE49-F238E27FC236}">
                <a16:creationId xmlns:a16="http://schemas.microsoft.com/office/drawing/2014/main" id="{411A52B4-0ECA-D06D-99F9-17C1DB692F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1191" y="5267747"/>
            <a:ext cx="813435" cy="813435"/>
          </a:xfrm>
          <a:prstGeom prst="rect">
            <a:avLst/>
          </a:prstGeom>
          <a:noFill/>
          <a:ln>
            <a:noFill/>
          </a:ln>
          <a:effectLst>
            <a:outerShdw blurRad="1270000" dist="50800" dir="15480000" algn="ctr" rotWithShape="0">
              <a:srgbClr val="000000">
                <a:alpha val="0"/>
              </a:srgbClr>
            </a:outerShdw>
          </a:effectLst>
        </p:spPr>
      </p:pic>
      <p:sp>
        <p:nvSpPr>
          <p:cNvPr id="12" name="Oval 2">
            <a:extLst>
              <a:ext uri="{FF2B5EF4-FFF2-40B4-BE49-F238E27FC236}">
                <a16:creationId xmlns:a16="http://schemas.microsoft.com/office/drawing/2014/main" id="{96A355CB-713C-566D-CD7B-7EDA40ABA790}"/>
              </a:ext>
            </a:extLst>
          </p:cNvPr>
          <p:cNvSpPr/>
          <p:nvPr/>
        </p:nvSpPr>
        <p:spPr>
          <a:xfrm>
            <a:off x="7895266" y="2606264"/>
            <a:ext cx="1524000" cy="1333500"/>
          </a:xfrm>
          <a:prstGeom prst="flowChartAlternateProcess">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endParaRPr lang="en-PK" sz="11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3" name="Picture 12" descr="Premium Vector | Folder icon with magnifying document search file scanning  icon">
            <a:extLst>
              <a:ext uri="{FF2B5EF4-FFF2-40B4-BE49-F238E27FC236}">
                <a16:creationId xmlns:a16="http://schemas.microsoft.com/office/drawing/2014/main" id="{530360B4-B50E-57D1-5272-A6138C30AB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5592" y="3102525"/>
            <a:ext cx="1327150" cy="695662"/>
          </a:xfrm>
          <a:prstGeom prst="rect">
            <a:avLst/>
          </a:prstGeom>
          <a:noFill/>
          <a:ln>
            <a:noFill/>
          </a:ln>
        </p:spPr>
      </p:pic>
      <p:sp>
        <p:nvSpPr>
          <p:cNvPr id="14" name="TextBox 13">
            <a:extLst>
              <a:ext uri="{FF2B5EF4-FFF2-40B4-BE49-F238E27FC236}">
                <a16:creationId xmlns:a16="http://schemas.microsoft.com/office/drawing/2014/main" id="{8CF71FBD-B811-C353-5643-78C5769927FE}"/>
              </a:ext>
            </a:extLst>
          </p:cNvPr>
          <p:cNvSpPr txBox="1"/>
          <p:nvPr/>
        </p:nvSpPr>
        <p:spPr>
          <a:xfrm>
            <a:off x="8062808" y="2645064"/>
            <a:ext cx="1294756" cy="692497"/>
          </a:xfrm>
          <a:prstGeom prst="rect">
            <a:avLst/>
          </a:prstGeom>
          <a:noFill/>
        </p:spPr>
        <p:txBody>
          <a:bodyPr wrap="square" rtlCol="0">
            <a:spAutoFit/>
          </a:bodyPr>
          <a:lstStyle/>
          <a:p>
            <a:r>
              <a:rPr lang="en-US" sz="1050" b="1" dirty="0">
                <a:latin typeface="Times New Roman" panose="02020603050405020304" pitchFamily="18" charset="0"/>
                <a:ea typeface="Times New Roman" panose="02020603050405020304" pitchFamily="18" charset="0"/>
                <a:cs typeface="Times New Roman" panose="02020603050405020304" pitchFamily="18" charset="0"/>
              </a:rPr>
              <a:t>Scans suspicious files and removes it</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endParaRPr lang="en-PK" sz="105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PK" dirty="0"/>
          </a:p>
        </p:txBody>
      </p:sp>
      <p:sp>
        <p:nvSpPr>
          <p:cNvPr id="15" name="AutoShape 8">
            <a:extLst>
              <a:ext uri="{FF2B5EF4-FFF2-40B4-BE49-F238E27FC236}">
                <a16:creationId xmlns:a16="http://schemas.microsoft.com/office/drawing/2014/main" id="{7D82664A-870C-CF7E-447B-DE486FD3769A}"/>
              </a:ext>
            </a:extLst>
          </p:cNvPr>
          <p:cNvSpPr>
            <a:spLocks noChangeArrowheads="1"/>
          </p:cNvSpPr>
          <p:nvPr/>
        </p:nvSpPr>
        <p:spPr bwMode="auto">
          <a:xfrm>
            <a:off x="2626100" y="2578265"/>
            <a:ext cx="1584960" cy="1379220"/>
          </a:xfrm>
          <a:prstGeom prst="roundRect">
            <a:avLst>
              <a:gd name="adj" fmla="val 16667"/>
            </a:avLst>
          </a:prstGeom>
          <a:solidFill>
            <a:schemeClr val="accent5">
              <a:lumMod val="20000"/>
              <a:lumOff val="80000"/>
            </a:schemeClr>
          </a:solidFill>
          <a:ln w="19050">
            <a:solidFill>
              <a:srgbClr val="000000"/>
            </a:solidFill>
            <a:round/>
            <a:headEnd type="none" w="med" len="med"/>
            <a:tailEnd type="none" w="med" len="med"/>
          </a:ln>
        </p:spPr>
        <p:txBody>
          <a:bodyPr rot="0" vert="horz" wrap="square" lIns="91440" tIns="45720" rIns="91440" bIns="45720" anchor="t" anchorCtr="0" upright="1">
            <a:noAutofit/>
          </a:bodyPr>
          <a:lstStyle/>
          <a:p>
            <a:pPr algn="ctr">
              <a:lnSpc>
                <a:spcPct val="115000"/>
              </a:lnSpc>
              <a:spcAft>
                <a:spcPts val="1000"/>
              </a:spcAft>
            </a:pP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Detects weak passwords</a:t>
            </a:r>
            <a:endParaRPr lang="en-PK" sz="11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6" name="Picture 15" descr="8,461 Reset Password Icons - Free in SVG, PNG, ICO - IconScout">
            <a:extLst>
              <a:ext uri="{FF2B5EF4-FFF2-40B4-BE49-F238E27FC236}">
                <a16:creationId xmlns:a16="http://schemas.microsoft.com/office/drawing/2014/main" id="{A2E2953D-249B-B8AA-086D-AE340F132C8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38520" y="3102525"/>
            <a:ext cx="960120" cy="861060"/>
          </a:xfrm>
          <a:prstGeom prst="rect">
            <a:avLst/>
          </a:prstGeom>
          <a:noFill/>
          <a:ln>
            <a:noFill/>
          </a:ln>
        </p:spPr>
      </p:pic>
      <p:cxnSp>
        <p:nvCxnSpPr>
          <p:cNvPr id="17" name="Straight Arrow Connector 16">
            <a:extLst>
              <a:ext uri="{FF2B5EF4-FFF2-40B4-BE49-F238E27FC236}">
                <a16:creationId xmlns:a16="http://schemas.microsoft.com/office/drawing/2014/main" id="{38500FDA-AB43-FDB3-DE2B-7EC642595016}"/>
              </a:ext>
            </a:extLst>
          </p:cNvPr>
          <p:cNvCxnSpPr/>
          <p:nvPr/>
        </p:nvCxnSpPr>
        <p:spPr>
          <a:xfrm flipH="1">
            <a:off x="4107180" y="1630680"/>
            <a:ext cx="982980" cy="975360"/>
          </a:xfrm>
          <a:prstGeom prst="straightConnector1">
            <a:avLst/>
          </a:prstGeom>
          <a:ln>
            <a:solidFill>
              <a:schemeClr val="bg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BF3A7274-BDCE-FCFB-DE16-F76D853ED6C0}"/>
              </a:ext>
            </a:extLst>
          </p:cNvPr>
          <p:cNvCxnSpPr/>
          <p:nvPr/>
        </p:nvCxnSpPr>
        <p:spPr>
          <a:xfrm>
            <a:off x="7101840" y="1630680"/>
            <a:ext cx="922020" cy="98298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9" name="AutoShape 11">
            <a:extLst>
              <a:ext uri="{FF2B5EF4-FFF2-40B4-BE49-F238E27FC236}">
                <a16:creationId xmlns:a16="http://schemas.microsoft.com/office/drawing/2014/main" id="{23DE3D46-C8E9-0869-F95B-39806B89272B}"/>
              </a:ext>
            </a:extLst>
          </p:cNvPr>
          <p:cNvCxnSpPr>
            <a:cxnSpLocks noChangeShapeType="1"/>
          </p:cNvCxnSpPr>
          <p:nvPr/>
        </p:nvCxnSpPr>
        <p:spPr bwMode="auto">
          <a:xfrm>
            <a:off x="6096000" y="1630680"/>
            <a:ext cx="0" cy="994410"/>
          </a:xfrm>
          <a:prstGeom prst="straightConnector1">
            <a:avLst/>
          </a:prstGeom>
          <a:ln>
            <a:solidFill>
              <a:schemeClr val="bg1"/>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0" name="AutoShape 12">
            <a:extLst>
              <a:ext uri="{FF2B5EF4-FFF2-40B4-BE49-F238E27FC236}">
                <a16:creationId xmlns:a16="http://schemas.microsoft.com/office/drawing/2014/main" id="{E1B81EF1-CC88-D3EC-8C97-8EEBB7B062CA}"/>
              </a:ext>
            </a:extLst>
          </p:cNvPr>
          <p:cNvCxnSpPr>
            <a:cxnSpLocks noChangeShapeType="1"/>
          </p:cNvCxnSpPr>
          <p:nvPr/>
        </p:nvCxnSpPr>
        <p:spPr bwMode="auto">
          <a:xfrm>
            <a:off x="6096000" y="3898078"/>
            <a:ext cx="0" cy="994410"/>
          </a:xfrm>
          <a:prstGeom prst="straightConnector1">
            <a:avLst/>
          </a:prstGeom>
          <a:ln>
            <a:solidFill>
              <a:schemeClr val="bg1"/>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2D92EF60-A17B-61E2-37D8-3478D86ADD88}"/>
              </a:ext>
            </a:extLst>
          </p:cNvPr>
          <p:cNvCxnSpPr/>
          <p:nvPr/>
        </p:nvCxnSpPr>
        <p:spPr>
          <a:xfrm>
            <a:off x="6957060" y="3307031"/>
            <a:ext cx="411480" cy="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C01E8E6E-57AF-1C6A-3565-5D06ED1E0EB6}"/>
              </a:ext>
            </a:extLst>
          </p:cNvPr>
          <p:cNvCxnSpPr/>
          <p:nvPr/>
        </p:nvCxnSpPr>
        <p:spPr>
          <a:xfrm flipH="1">
            <a:off x="4825772" y="3307031"/>
            <a:ext cx="411480" cy="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23" name="Text Box 5">
            <a:extLst>
              <a:ext uri="{FF2B5EF4-FFF2-40B4-BE49-F238E27FC236}">
                <a16:creationId xmlns:a16="http://schemas.microsoft.com/office/drawing/2014/main" id="{5A0911CC-99A6-558E-C1D1-844E24397751}"/>
              </a:ext>
            </a:extLst>
          </p:cNvPr>
          <p:cNvSpPr txBox="1"/>
          <p:nvPr/>
        </p:nvSpPr>
        <p:spPr>
          <a:xfrm>
            <a:off x="6123321" y="4326703"/>
            <a:ext cx="714978" cy="3733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Step2</a:t>
            </a:r>
            <a:endParaRPr lang="en-PK"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24" name="Text Box 5">
            <a:extLst>
              <a:ext uri="{FF2B5EF4-FFF2-40B4-BE49-F238E27FC236}">
                <a16:creationId xmlns:a16="http://schemas.microsoft.com/office/drawing/2014/main" id="{29FE30D2-642D-0C59-9AFF-D321477AE7C3}"/>
              </a:ext>
            </a:extLst>
          </p:cNvPr>
          <p:cNvSpPr txBox="1"/>
          <p:nvPr/>
        </p:nvSpPr>
        <p:spPr>
          <a:xfrm>
            <a:off x="7724930" y="1889411"/>
            <a:ext cx="723395" cy="37310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Step</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a:t>
            </a:r>
            <a:endParaRPr lang="en-PK" sz="12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25" name="Text Box 5">
            <a:extLst>
              <a:ext uri="{FF2B5EF4-FFF2-40B4-BE49-F238E27FC236}">
                <a16:creationId xmlns:a16="http://schemas.microsoft.com/office/drawing/2014/main" id="{641429E4-A8F5-ABB2-6843-72B6F02D4D8D}"/>
              </a:ext>
            </a:extLst>
          </p:cNvPr>
          <p:cNvSpPr txBox="1"/>
          <p:nvPr/>
        </p:nvSpPr>
        <p:spPr>
          <a:xfrm>
            <a:off x="3657600" y="1946423"/>
            <a:ext cx="762000" cy="31609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Step 1</a:t>
            </a:r>
            <a:endParaRPr lang="en-PK"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6233E40F-C979-E8B2-1EEA-8B9DAD1BFF3E}"/>
              </a:ext>
            </a:extLst>
          </p:cNvPr>
          <p:cNvSpPr txBox="1"/>
          <p:nvPr/>
        </p:nvSpPr>
        <p:spPr>
          <a:xfrm>
            <a:off x="2088268" y="745024"/>
            <a:ext cx="2788860" cy="461665"/>
          </a:xfrm>
          <a:prstGeom prst="rect">
            <a:avLst/>
          </a:prstGeom>
          <a:noFill/>
        </p:spPr>
        <p:txBody>
          <a:bodyPr wrap="square">
            <a:spAutoFit/>
          </a:bodyPr>
          <a:lstStyle/>
          <a:p>
            <a:pPr marL="285750" indent="-285750">
              <a:buFont typeface="Wingdings" panose="05000000000000000000" pitchFamily="2" charset="2"/>
              <a:buChar char="Ø"/>
            </a:pPr>
            <a:r>
              <a:rPr lang="en-US" sz="2400" b="1" u="sng" kern="0" dirty="0">
                <a:solidFill>
                  <a:schemeClr val="accent1">
                    <a:lumMod val="75000"/>
                  </a:schemeClr>
                </a:solidFill>
                <a:latin typeface="Times New Roman" panose="02020603050405020304" pitchFamily="18" charset="0"/>
                <a:ea typeface="Times New Roman" panose="02020603050405020304" pitchFamily="18" charset="0"/>
              </a:rPr>
              <a:t>System Model:</a:t>
            </a:r>
            <a:endParaRPr lang="en-PK" sz="2400" u="sng" dirty="0">
              <a:solidFill>
                <a:schemeClr val="accent1">
                  <a:lumMod val="75000"/>
                </a:schemeClr>
              </a:solidFill>
            </a:endParaRPr>
          </a:p>
        </p:txBody>
      </p:sp>
    </p:spTree>
    <p:extLst>
      <p:ext uri="{BB962C8B-B14F-4D97-AF65-F5344CB8AC3E}">
        <p14:creationId xmlns:p14="http://schemas.microsoft.com/office/powerpoint/2010/main" val="2186328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artisticBlur radius="13"/>
                    </a14:imgEffect>
                  </a14:imgLayer>
                </a14:imgProps>
              </a:ext>
              <a:ext uri="{28A0092B-C50C-407E-A947-70E740481C1C}">
                <a14:useLocalDpi xmlns:a14="http://schemas.microsoft.com/office/drawing/2010/main" val="0"/>
              </a:ext>
            </a:extLst>
          </a:blip>
          <a:stretch>
            <a:fillRect/>
          </a:stretch>
        </p:blipFill>
        <p:spPr>
          <a:xfrm>
            <a:off x="-375824" y="-247650"/>
            <a:ext cx="12933965" cy="7324725"/>
          </a:xfrm>
          <a:prstGeom prst="rect">
            <a:avLst/>
          </a:prstGeom>
          <a:ln>
            <a:noFill/>
          </a:ln>
          <a:effectLst>
            <a:softEdge rad="112500"/>
          </a:effectLst>
        </p:spPr>
      </p:pic>
      <p:sp>
        <p:nvSpPr>
          <p:cNvPr id="4" name="Title 3"/>
          <p:cNvSpPr>
            <a:spLocks noGrp="1"/>
          </p:cNvSpPr>
          <p:nvPr>
            <p:ph type="title"/>
          </p:nvPr>
        </p:nvSpPr>
        <p:spPr/>
        <p:txBody>
          <a:bodyPr/>
          <a:lstStyle/>
          <a:p>
            <a:pPr algn="ctr"/>
            <a:r>
              <a:rPr lang="en-US" b="1" dirty="0">
                <a:solidFill>
                  <a:schemeClr val="accent1">
                    <a:lumMod val="75000"/>
                  </a:schemeClr>
                </a:solidFill>
              </a:rPr>
              <a:t>Virus Checker</a:t>
            </a:r>
          </a:p>
        </p:txBody>
      </p:sp>
      <p:sp>
        <p:nvSpPr>
          <p:cNvPr id="5" name="Content Placeholder 4"/>
          <p:cNvSpPr>
            <a:spLocks noGrp="1"/>
          </p:cNvSpPr>
          <p:nvPr>
            <p:ph idx="1"/>
          </p:nvPr>
        </p:nvSpPr>
        <p:spPr>
          <a:xfrm>
            <a:off x="1617887" y="1967193"/>
            <a:ext cx="8946541" cy="4195481"/>
          </a:xfrm>
          <a:effectLst>
            <a:outerShdw blurRad="50800" dist="50800" dir="5400000" sx="78000" sy="78000" algn="ctr" rotWithShape="0">
              <a:srgbClr val="000000">
                <a:alpha val="90000"/>
              </a:srgbClr>
            </a:outerShdw>
          </a:effectLst>
        </p:spPr>
        <p:txBody>
          <a:bodyPr/>
          <a:lstStyle/>
          <a:p>
            <a:r>
              <a:rPr lang="en-US" b="1" dirty="0"/>
              <a:t>A virus checker, correctly called an antivirus, is a software program that automatically search a computer file for known viruses.</a:t>
            </a:r>
          </a:p>
          <a:p>
            <a:pPr marL="0" indent="0">
              <a:buNone/>
            </a:pPr>
            <a:endParaRPr lang="en-US" b="1" dirty="0"/>
          </a:p>
          <a:p>
            <a:r>
              <a:rPr lang="en-US" b="1" dirty="0"/>
              <a:t>Detect and prevent malicious                                                                                    software and viruses on your computer                                                                       or laptop. An antivirus product is a                                                                           program designed to detect and                                                                 remove viruses and other kinds of                                                                                                  malicious software from your computer                                                              or laptop.</a:t>
            </a:r>
          </a:p>
        </p:txBody>
      </p:sp>
    </p:spTree>
    <p:extLst>
      <p:ext uri="{BB962C8B-B14F-4D97-AF65-F5344CB8AC3E}">
        <p14:creationId xmlns:p14="http://schemas.microsoft.com/office/powerpoint/2010/main" val="3903538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lumMod val="75000"/>
                  </a:schemeClr>
                </a:solidFill>
              </a:rPr>
              <a:t>How it works?</a:t>
            </a:r>
          </a:p>
        </p:txBody>
      </p:sp>
      <p:sp>
        <p:nvSpPr>
          <p:cNvPr id="3" name="Content Placeholder 2"/>
          <p:cNvSpPr>
            <a:spLocks noGrp="1"/>
          </p:cNvSpPr>
          <p:nvPr>
            <p:ph idx="1"/>
          </p:nvPr>
        </p:nvSpPr>
        <p:spPr/>
        <p:txBody>
          <a:bodyPr/>
          <a:lstStyle/>
          <a:p>
            <a:pPr marL="0" indent="0">
              <a:buNone/>
            </a:pPr>
            <a:r>
              <a:rPr lang="en-US" dirty="0"/>
              <a:t>Antivirus software usually works on one of </a:t>
            </a:r>
            <a:r>
              <a:rPr lang="en-US" b="1" dirty="0"/>
              <a:t>two principles</a:t>
            </a:r>
            <a:r>
              <a:rPr lang="en-US" dirty="0"/>
              <a:t>: </a:t>
            </a:r>
          </a:p>
          <a:p>
            <a:pPr marL="0" indent="0">
              <a:buNone/>
            </a:pPr>
            <a:endParaRPr lang="en-US" dirty="0"/>
          </a:p>
          <a:p>
            <a:pPr marL="457200" indent="-457200">
              <a:buFont typeface="+mj-lt"/>
              <a:buAutoNum type="arabicPeriod"/>
            </a:pPr>
            <a:r>
              <a:rPr lang="en-US" b="1" dirty="0"/>
              <a:t>Either it scans programs and files as they enter your device and compares them to known viruses.</a:t>
            </a:r>
          </a:p>
          <a:p>
            <a:pPr marL="457200" indent="-457200">
              <a:buFont typeface="+mj-lt"/>
              <a:buAutoNum type="arabicPeriod"/>
            </a:pPr>
            <a:r>
              <a:rPr lang="en-US" b="1" dirty="0"/>
              <a:t>It scans programs already on your                                                               device, looking for any suspicious                                                            behavior.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580" y="3494159"/>
            <a:ext cx="5022896" cy="2839610"/>
          </a:xfrm>
          <a:prstGeom prst="roundRect">
            <a:avLst>
              <a:gd name="adj" fmla="val 8594"/>
            </a:avLst>
          </a:prstGeom>
          <a:solidFill>
            <a:srgbClr val="FFFFFF">
              <a:shade val="85000"/>
            </a:srgbClr>
          </a:solidFill>
          <a:ln>
            <a:noFill/>
          </a:ln>
          <a:effectLst>
            <a:outerShdw dist="50800" dir="3240000" sx="83000" sy="83000" algn="ctr" rotWithShape="0">
              <a:srgbClr val="000000">
                <a:alpha val="99000"/>
              </a:srgbClr>
            </a:outerShdw>
            <a:reflection stA="38000" endPos="39000" dist="5000" dir="5400000" sy="-100000" algn="bl" rotWithShape="0"/>
          </a:effectLst>
        </p:spPr>
      </p:pic>
    </p:spTree>
    <p:extLst>
      <p:ext uri="{BB962C8B-B14F-4D97-AF65-F5344CB8AC3E}">
        <p14:creationId xmlns:p14="http://schemas.microsoft.com/office/powerpoint/2010/main" val="517453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7168897"/>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pPr algn="ctr"/>
            <a:r>
              <a:rPr lang="en-US" b="1" u="sng" dirty="0">
                <a:solidFill>
                  <a:schemeClr val="accent1">
                    <a:lumMod val="75000"/>
                  </a:schemeClr>
                </a:solidFill>
              </a:rPr>
              <a:t>Viruses</a:t>
            </a:r>
          </a:p>
        </p:txBody>
      </p:sp>
      <p:sp>
        <p:nvSpPr>
          <p:cNvPr id="3" name="Content Placeholder 2"/>
          <p:cNvSpPr>
            <a:spLocks noGrp="1"/>
          </p:cNvSpPr>
          <p:nvPr>
            <p:ph idx="1"/>
          </p:nvPr>
        </p:nvSpPr>
        <p:spPr>
          <a:xfrm>
            <a:off x="1104293" y="2413332"/>
            <a:ext cx="8946541" cy="4195481"/>
          </a:xfrm>
        </p:spPr>
        <p:txBody>
          <a:bodyPr/>
          <a:lstStyle/>
          <a:p>
            <a:pPr marL="0" indent="0">
              <a:buNone/>
            </a:pPr>
            <a:endParaRPr lang="en-US" dirty="0"/>
          </a:p>
          <a:p>
            <a:pPr marL="0" indent="0">
              <a:buNone/>
            </a:pPr>
            <a:endParaRPr lang="en-US" dirty="0"/>
          </a:p>
          <a:p>
            <a:pPr marL="0" indent="0">
              <a:buNone/>
            </a:pPr>
            <a:r>
              <a:rPr lang="en-US" dirty="0"/>
              <a:t>Some types of viruses are:</a:t>
            </a:r>
          </a:p>
          <a:p>
            <a:pPr marL="457200" indent="-457200">
              <a:buFont typeface="+mj-lt"/>
              <a:buAutoNum type="arabicPeriod"/>
            </a:pPr>
            <a:r>
              <a:rPr lang="en-US" b="1" dirty="0"/>
              <a:t>Spyware</a:t>
            </a:r>
          </a:p>
          <a:p>
            <a:pPr marL="457200" indent="-457200">
              <a:buFont typeface="+mj-lt"/>
              <a:buAutoNum type="arabicPeriod"/>
            </a:pPr>
            <a:r>
              <a:rPr lang="en-US" b="1" dirty="0"/>
              <a:t>Trojan Horse</a:t>
            </a:r>
          </a:p>
          <a:p>
            <a:pPr marL="457200" indent="-457200">
              <a:buFont typeface="+mj-lt"/>
              <a:buAutoNum type="arabicPeriod"/>
            </a:pPr>
            <a:r>
              <a:rPr lang="en-US" b="1" dirty="0"/>
              <a:t>Worm Virus</a:t>
            </a:r>
          </a:p>
          <a:p>
            <a:pPr marL="457200" indent="-457200">
              <a:buFont typeface="+mj-lt"/>
              <a:buAutoNum type="arabicPeriod"/>
            </a:pPr>
            <a:r>
              <a:rPr lang="en-US" b="1" dirty="0"/>
              <a:t>DDOS Attack</a:t>
            </a:r>
          </a:p>
        </p:txBody>
      </p:sp>
    </p:spTree>
    <p:extLst>
      <p:ext uri="{BB962C8B-B14F-4D97-AF65-F5344CB8AC3E}">
        <p14:creationId xmlns:p14="http://schemas.microsoft.com/office/powerpoint/2010/main" val="1746300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solidFill>
                  <a:schemeClr val="accent1">
                    <a:lumMod val="75000"/>
                  </a:schemeClr>
                </a:solidFill>
              </a:rPr>
              <a:t>Antiviruses</a:t>
            </a:r>
          </a:p>
        </p:txBody>
      </p:sp>
      <p:sp>
        <p:nvSpPr>
          <p:cNvPr id="3" name="Content Placeholder 2"/>
          <p:cNvSpPr>
            <a:spLocks noGrp="1"/>
          </p:cNvSpPr>
          <p:nvPr>
            <p:ph idx="1"/>
          </p:nvPr>
        </p:nvSpPr>
        <p:spPr/>
        <p:txBody>
          <a:bodyPr/>
          <a:lstStyle/>
          <a:p>
            <a:pPr marL="0" indent="0">
              <a:buNone/>
            </a:pPr>
            <a:r>
              <a:rPr lang="en-US" dirty="0"/>
              <a:t>Some types of Antiviruses are:</a:t>
            </a:r>
          </a:p>
          <a:p>
            <a:pPr marL="457200" indent="-457200">
              <a:buFont typeface="+mj-lt"/>
              <a:buAutoNum type="arabicPeriod"/>
            </a:pPr>
            <a:r>
              <a:rPr lang="en-US" b="1" dirty="0"/>
              <a:t>Avast</a:t>
            </a:r>
          </a:p>
          <a:p>
            <a:pPr marL="457200" indent="-457200">
              <a:buFont typeface="+mj-lt"/>
              <a:buAutoNum type="arabicPeriod"/>
            </a:pPr>
            <a:r>
              <a:rPr lang="en-US" b="1" dirty="0"/>
              <a:t>Windows Defender</a:t>
            </a:r>
          </a:p>
          <a:p>
            <a:pPr marL="457200" indent="-457200">
              <a:buFont typeface="+mj-lt"/>
              <a:buAutoNum type="arabicPeriod"/>
            </a:pPr>
            <a:r>
              <a:rPr lang="en-US" b="1" dirty="0"/>
              <a:t>McAfee</a:t>
            </a:r>
          </a:p>
          <a:p>
            <a:pPr marL="457200" indent="-457200">
              <a:buFont typeface="+mj-lt"/>
              <a:buAutoNum type="arabicPeriod"/>
            </a:pPr>
            <a:r>
              <a:rPr lang="en-US" b="1" dirty="0"/>
              <a:t>Norton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125" y="2052918"/>
            <a:ext cx="5924550" cy="3876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5382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artisticBlur radius="11"/>
                    </a14:imgEffect>
                  </a14:imgLayer>
                </a14:imgProps>
              </a:ext>
              <a:ext uri="{28A0092B-C50C-407E-A947-70E740481C1C}">
                <a14:useLocalDpi xmlns:a14="http://schemas.microsoft.com/office/drawing/2010/main" val="0"/>
              </a:ext>
            </a:extLst>
          </a:blip>
          <a:stretch>
            <a:fillRect/>
          </a:stretch>
        </p:blipFill>
        <p:spPr>
          <a:xfrm>
            <a:off x="-112143" y="0"/>
            <a:ext cx="12304143" cy="8184585"/>
          </a:xfrm>
          <a:prstGeom prst="rect">
            <a:avLst/>
          </a:prstGeom>
          <a:effectLst>
            <a:glow rad="127000">
              <a:schemeClr val="accent1">
                <a:alpha val="71000"/>
              </a:schemeClr>
            </a:glow>
          </a:effectLst>
        </p:spPr>
      </p:pic>
      <p:sp>
        <p:nvSpPr>
          <p:cNvPr id="4" name="Title 3"/>
          <p:cNvSpPr>
            <a:spLocks noGrp="1"/>
          </p:cNvSpPr>
          <p:nvPr>
            <p:ph type="title"/>
          </p:nvPr>
        </p:nvSpPr>
        <p:spPr>
          <a:xfrm>
            <a:off x="1074736" y="914961"/>
            <a:ext cx="9404723" cy="1400530"/>
          </a:xfrm>
        </p:spPr>
        <p:txBody>
          <a:bodyPr/>
          <a:lstStyle/>
          <a:p>
            <a:pPr algn="ctr"/>
            <a:r>
              <a:rPr lang="en-US" b="1" dirty="0">
                <a:solidFill>
                  <a:schemeClr val="accent1">
                    <a:lumMod val="75000"/>
                  </a:schemeClr>
                </a:solidFill>
              </a:rPr>
              <a:t>Update Notifier</a:t>
            </a:r>
          </a:p>
        </p:txBody>
      </p:sp>
      <p:sp>
        <p:nvSpPr>
          <p:cNvPr id="5" name="Content Placeholder 4"/>
          <p:cNvSpPr>
            <a:spLocks noGrp="1"/>
          </p:cNvSpPr>
          <p:nvPr>
            <p:ph idx="1"/>
          </p:nvPr>
        </p:nvSpPr>
        <p:spPr>
          <a:xfrm>
            <a:off x="1074736" y="2586319"/>
            <a:ext cx="8946541" cy="4195481"/>
          </a:xfrm>
        </p:spPr>
        <p:txBody>
          <a:bodyPr>
            <a:normAutofit/>
          </a:bodyPr>
          <a:lstStyle/>
          <a:p>
            <a:r>
              <a:rPr lang="en-US" sz="2200" dirty="0"/>
              <a:t>An </a:t>
            </a:r>
            <a:r>
              <a:rPr lang="en-US" sz="2200" b="1" dirty="0"/>
              <a:t>update notifier</a:t>
            </a:r>
            <a:r>
              <a:rPr lang="en-US" sz="2200" dirty="0"/>
              <a:t> is a tool or feature within software applications or systems that alerts users when updates are available for the software. </a:t>
            </a:r>
          </a:p>
          <a:p>
            <a:r>
              <a:rPr lang="en-US" sz="2200" dirty="0"/>
              <a:t>It serves to inform users about new versions, patches, bug fixes, security updates, or feature enhancements.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0" y="4552950"/>
            <a:ext cx="4512081" cy="2085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882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642763"/>
            <a:ext cx="9404723" cy="745091"/>
          </a:xfrm>
        </p:spPr>
        <p:txBody>
          <a:bodyPr/>
          <a:lstStyle/>
          <a:p>
            <a:pPr algn="ctr"/>
            <a:r>
              <a:rPr lang="en-US" b="1" dirty="0">
                <a:solidFill>
                  <a:schemeClr val="accent1">
                    <a:lumMod val="75000"/>
                  </a:schemeClr>
                </a:solidFill>
              </a:rPr>
              <a:t>Update Notifier</a:t>
            </a:r>
            <a:br>
              <a:rPr lang="en-US" b="1" dirty="0">
                <a:solidFill>
                  <a:schemeClr val="accent1">
                    <a:lumMod val="75000"/>
                  </a:schemeClr>
                </a:solidFill>
              </a:rPr>
            </a:br>
            <a:endParaRPr lang="en-US" dirty="0"/>
          </a:p>
        </p:txBody>
      </p:sp>
      <p:sp>
        <p:nvSpPr>
          <p:cNvPr id="5" name="Content Placeholder 4"/>
          <p:cNvSpPr>
            <a:spLocks noGrp="1"/>
          </p:cNvSpPr>
          <p:nvPr>
            <p:ph idx="1"/>
          </p:nvPr>
        </p:nvSpPr>
        <p:spPr>
          <a:xfrm>
            <a:off x="1103312" y="1820174"/>
            <a:ext cx="8946541" cy="4428225"/>
          </a:xfrm>
        </p:spPr>
        <p:txBody>
          <a:bodyPr/>
          <a:lstStyle/>
          <a:p>
            <a:pPr marL="0" indent="0">
              <a:buNone/>
            </a:pPr>
            <a:r>
              <a:rPr lang="en-US" sz="2800" b="1" dirty="0">
                <a:solidFill>
                  <a:schemeClr val="accent1">
                    <a:lumMod val="75000"/>
                  </a:schemeClr>
                </a:solidFill>
              </a:rPr>
              <a:t>    </a:t>
            </a:r>
            <a:r>
              <a:rPr lang="en-US" sz="2800" b="1" u="sng" dirty="0">
                <a:solidFill>
                  <a:schemeClr val="accent1">
                    <a:lumMod val="75000"/>
                  </a:schemeClr>
                </a:solidFill>
              </a:rPr>
              <a:t>Importance:</a:t>
            </a:r>
          </a:p>
          <a:p>
            <a:r>
              <a:rPr lang="en-US" dirty="0"/>
              <a:t>Windows Updates are often irritating to us,                                                                    but they come with important </a:t>
            </a:r>
            <a:r>
              <a:rPr lang="en-US" b="1" dirty="0"/>
              <a:t>security                                                       updates </a:t>
            </a:r>
            <a:r>
              <a:rPr lang="en-US" dirty="0"/>
              <a:t>that are essential for the safety                                                                      of it’s users.</a:t>
            </a:r>
          </a:p>
          <a:p>
            <a:r>
              <a:rPr lang="en-US" dirty="0"/>
              <a:t>If we don’t update our operating system                                                                     with time, it becomes obsolete and                                                                                          redundant to </a:t>
            </a:r>
            <a:r>
              <a:rPr lang="en-US" b="1" dirty="0"/>
              <a:t>malware attacks</a:t>
            </a:r>
            <a:r>
              <a:rPr lang="en-US" dirty="0"/>
              <a:t>.</a:t>
            </a:r>
          </a:p>
          <a:p>
            <a:r>
              <a:rPr lang="en-US" b="1" dirty="0"/>
              <a:t>Hackers</a:t>
            </a:r>
            <a:r>
              <a:rPr lang="en-US" dirty="0"/>
              <a:t> often exploit known vulnerabilities                                                                in outdated software to gain unauthorized                                                            access, or steal sensitive information.</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459" y="2553780"/>
            <a:ext cx="4837523" cy="3086100"/>
          </a:xfrm>
          <a:prstGeom prst="rect">
            <a:avLst/>
          </a:prstGeom>
        </p:spPr>
      </p:pic>
    </p:spTree>
    <p:extLst>
      <p:ext uri="{BB962C8B-B14F-4D97-AF65-F5344CB8AC3E}">
        <p14:creationId xmlns:p14="http://schemas.microsoft.com/office/powerpoint/2010/main" val="3401523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241" y="2431211"/>
            <a:ext cx="8825659" cy="1002102"/>
          </a:xfrm>
        </p:spPr>
        <p:txBody>
          <a:bodyPr/>
          <a:lstStyle/>
          <a:p>
            <a:pPr algn="ctr"/>
            <a:r>
              <a:rPr lang="en-US" sz="6600" b="1" dirty="0">
                <a:solidFill>
                  <a:schemeClr val="tx1"/>
                </a:solidFill>
              </a:rPr>
              <a:t>Thank You!</a:t>
            </a:r>
          </a:p>
        </p:txBody>
      </p:sp>
      <p:sp>
        <p:nvSpPr>
          <p:cNvPr id="7" name="Text Placeholder 6"/>
          <p:cNvSpPr>
            <a:spLocks noGrp="1"/>
          </p:cNvSpPr>
          <p:nvPr>
            <p:ph type="body" sz="half" idx="2"/>
          </p:nvPr>
        </p:nvSpPr>
        <p:spPr>
          <a:xfrm>
            <a:off x="1474132" y="5434641"/>
            <a:ext cx="8825659" cy="602411"/>
          </a:xfrm>
        </p:spPr>
        <p:txBody>
          <a:bodyPr>
            <a:normAutofit/>
          </a:bodyPr>
          <a:lstStyle/>
          <a:p>
            <a:pPr algn="ctr"/>
            <a:r>
              <a:rPr lang="en-US" sz="2000" b="1" dirty="0"/>
              <a:t>Made with love for Sir Ahsan Arif</a:t>
            </a:r>
            <a:r>
              <a:rPr lang="en-US" sz="2000" b="1" dirty="0">
                <a:solidFill>
                  <a:schemeClr val="accent1">
                    <a:lumMod val="75000"/>
                  </a:schemeClr>
                </a:solidFill>
              </a:rPr>
              <a:t>…</a:t>
            </a:r>
          </a:p>
        </p:txBody>
      </p:sp>
    </p:spTree>
    <p:extLst>
      <p:ext uri="{BB962C8B-B14F-4D97-AF65-F5344CB8AC3E}">
        <p14:creationId xmlns:p14="http://schemas.microsoft.com/office/powerpoint/2010/main" val="835343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540" y="1470635"/>
            <a:ext cx="9404723" cy="4248678"/>
          </a:xfrm>
        </p:spPr>
        <p:txBody>
          <a:bodyPr/>
          <a:lstStyle/>
          <a:p>
            <a:r>
              <a:rPr lang="en-US" b="1" u="sng" dirty="0">
                <a:solidFill>
                  <a:schemeClr val="accent1">
                    <a:lumMod val="75000"/>
                  </a:schemeClr>
                </a:solidFill>
              </a:rPr>
              <a:t>About us:</a:t>
            </a:r>
            <a:br>
              <a:rPr lang="en-US" b="1" u="sng" dirty="0">
                <a:solidFill>
                  <a:schemeClr val="accent1">
                    <a:lumMod val="75000"/>
                  </a:schemeClr>
                </a:solidFill>
              </a:rPr>
            </a:br>
            <a:br>
              <a:rPr lang="en-US" dirty="0"/>
            </a:br>
            <a:r>
              <a:rPr lang="en-US" dirty="0"/>
              <a:t> </a:t>
            </a:r>
            <a:r>
              <a:rPr lang="en-US" sz="3200" dirty="0">
                <a:latin typeface="Bell MT" panose="02020503060305020303" pitchFamily="18" charset="0"/>
              </a:rPr>
              <a:t>JAHAN ZAIB</a:t>
            </a:r>
            <a:br>
              <a:rPr lang="en-US" sz="3200" dirty="0">
                <a:latin typeface="Bell MT" panose="02020503060305020303" pitchFamily="18" charset="0"/>
              </a:rPr>
            </a:br>
            <a:r>
              <a:rPr lang="en-US" sz="3200" dirty="0">
                <a:latin typeface="Bell MT" panose="02020503060305020303" pitchFamily="18" charset="0"/>
              </a:rPr>
              <a:t> SIBGHA ZAMEER</a:t>
            </a:r>
            <a:br>
              <a:rPr lang="en-US" sz="3200" dirty="0">
                <a:latin typeface="Bell MT" panose="02020503060305020303" pitchFamily="18" charset="0"/>
              </a:rPr>
            </a:br>
            <a:r>
              <a:rPr lang="en-US" sz="3200" dirty="0">
                <a:latin typeface="Bell MT" panose="02020503060305020303" pitchFamily="18" charset="0"/>
              </a:rPr>
              <a:t> WALEED AHMAD</a:t>
            </a:r>
            <a:br>
              <a:rPr lang="en-US" sz="3200" dirty="0">
                <a:latin typeface="Bell MT" panose="02020503060305020303" pitchFamily="18" charset="0"/>
              </a:rPr>
            </a:br>
            <a:r>
              <a:rPr lang="en-US" sz="3200" dirty="0">
                <a:latin typeface="Bell MT" panose="02020503060305020303" pitchFamily="18" charset="0"/>
              </a:rPr>
              <a:t> FIZA TAHIR</a:t>
            </a:r>
          </a:p>
        </p:txBody>
      </p:sp>
    </p:spTree>
    <p:extLst>
      <p:ext uri="{BB962C8B-B14F-4D97-AF65-F5344CB8AC3E}">
        <p14:creationId xmlns:p14="http://schemas.microsoft.com/office/powerpoint/2010/main" val="269502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tretch>
            <a:fillRect/>
          </a:stretch>
        </p:blipFill>
        <p:spPr>
          <a:xfrm>
            <a:off x="0" y="-28023"/>
            <a:ext cx="12260947" cy="6886023"/>
          </a:xfrm>
          <a:prstGeom prst="rect">
            <a:avLst/>
          </a:prstGeom>
        </p:spPr>
      </p:pic>
      <p:sp>
        <p:nvSpPr>
          <p:cNvPr id="4" name="Title 3"/>
          <p:cNvSpPr>
            <a:spLocks noGrp="1"/>
          </p:cNvSpPr>
          <p:nvPr>
            <p:ph type="title"/>
          </p:nvPr>
        </p:nvSpPr>
        <p:spPr/>
        <p:txBody>
          <a:bodyPr/>
          <a:lstStyle/>
          <a:p>
            <a:pPr algn="ctr"/>
            <a:r>
              <a:rPr lang="en-US" b="1" dirty="0">
                <a:solidFill>
                  <a:schemeClr val="accent1">
                    <a:lumMod val="75000"/>
                  </a:schemeClr>
                </a:solidFill>
              </a:rPr>
              <a:t>Cyber Security</a:t>
            </a:r>
          </a:p>
        </p:txBody>
      </p:sp>
      <p:sp>
        <p:nvSpPr>
          <p:cNvPr id="5" name="Content Placeholder 4"/>
          <p:cNvSpPr>
            <a:spLocks noGrp="1"/>
          </p:cNvSpPr>
          <p:nvPr>
            <p:ph idx="1"/>
          </p:nvPr>
        </p:nvSpPr>
        <p:spPr/>
        <p:txBody>
          <a:bodyPr/>
          <a:lstStyle/>
          <a:p>
            <a:r>
              <a:rPr lang="en-US" sz="2400" b="1" dirty="0"/>
              <a:t>Introduction:</a:t>
            </a:r>
          </a:p>
          <a:p>
            <a:pPr marL="0" indent="0">
              <a:buNone/>
            </a:pPr>
            <a:r>
              <a:rPr lang="en-US" b="1" dirty="0"/>
              <a:t>                     Cybersecurity is the practice of protecting internet-connected systems such as hardware, software and data from cyber threats.</a:t>
            </a:r>
          </a:p>
          <a:p>
            <a:r>
              <a:rPr lang="en-US" sz="2400" b="1" dirty="0"/>
              <a:t>Types:</a:t>
            </a:r>
          </a:p>
          <a:p>
            <a:pPr marL="0" indent="0">
              <a:buNone/>
            </a:pPr>
            <a:r>
              <a:rPr lang="en-US" sz="2200" b="1" dirty="0"/>
              <a:t>There are many types of Cyber Securities                                       like Application Security, Data Security,                                   Cloud Security, Mobile Security, Network                                                                                                                                                                          Security.</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464" y="3617717"/>
            <a:ext cx="4279815" cy="2351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1980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9"/>
                    </a14:imgEffect>
                  </a14:imgLayer>
                </a14:imgProps>
              </a:ext>
              <a:ext uri="{28A0092B-C50C-407E-A947-70E740481C1C}">
                <a14:useLocalDpi xmlns:a14="http://schemas.microsoft.com/office/drawing/2010/main" val="0"/>
              </a:ext>
            </a:extLst>
          </a:blip>
          <a:stretch>
            <a:fillRect/>
          </a:stretch>
        </p:blipFill>
        <p:spPr>
          <a:xfrm>
            <a:off x="0" y="-19250"/>
            <a:ext cx="12611101" cy="6858000"/>
          </a:xfrm>
          <a:prstGeom prst="rect">
            <a:avLst/>
          </a:prstGeom>
        </p:spPr>
      </p:pic>
      <p:sp>
        <p:nvSpPr>
          <p:cNvPr id="2" name="Title 1"/>
          <p:cNvSpPr>
            <a:spLocks noGrp="1"/>
          </p:cNvSpPr>
          <p:nvPr>
            <p:ph type="title"/>
          </p:nvPr>
        </p:nvSpPr>
        <p:spPr>
          <a:xfrm>
            <a:off x="646111" y="452718"/>
            <a:ext cx="9404723" cy="725842"/>
          </a:xfrm>
        </p:spPr>
        <p:txBody>
          <a:bodyPr/>
          <a:lstStyle/>
          <a:p>
            <a:pPr algn="ctr"/>
            <a:r>
              <a:rPr lang="en-US" b="1" dirty="0">
                <a:solidFill>
                  <a:schemeClr val="accent1">
                    <a:lumMod val="75000"/>
                  </a:schemeClr>
                </a:solidFill>
              </a:rPr>
              <a:t>Cyber Security</a:t>
            </a:r>
            <a:endParaRPr lang="en-US" b="1" dirty="0"/>
          </a:p>
        </p:txBody>
      </p:sp>
      <p:graphicFrame>
        <p:nvGraphicFramePr>
          <p:cNvPr id="5" name="Content Placeholder 3">
            <a:extLst>
              <a:ext uri="{FF2B5EF4-FFF2-40B4-BE49-F238E27FC236}">
                <a16:creationId xmlns:a16="http://schemas.microsoft.com/office/drawing/2014/main" id="{083B8244-B04D-BB3D-9679-DF14EF082977}"/>
              </a:ext>
            </a:extLst>
          </p:cNvPr>
          <p:cNvGraphicFramePr>
            <a:graphicFrameLocks noGrp="1"/>
          </p:cNvGraphicFramePr>
          <p:nvPr>
            <p:ph idx="1"/>
            <p:extLst>
              <p:ext uri="{D42A27DB-BD31-4B8C-83A1-F6EECF244321}">
                <p14:modId xmlns:p14="http://schemas.microsoft.com/office/powerpoint/2010/main" val="1943912341"/>
              </p:ext>
            </p:extLst>
          </p:nvPr>
        </p:nvGraphicFramePr>
        <p:xfrm>
          <a:off x="1162099" y="1946442"/>
          <a:ext cx="8372745" cy="3525520"/>
        </p:xfrm>
        <a:graphic>
          <a:graphicData uri="http://schemas.openxmlformats.org/drawingml/2006/table">
            <a:tbl>
              <a:tblPr firstRow="1" bandRow="1">
                <a:tableStyleId>{5C22544A-7EE6-4342-B048-85BDC9FD1C3A}</a:tableStyleId>
              </a:tblPr>
              <a:tblGrid>
                <a:gridCol w="2595782">
                  <a:extLst>
                    <a:ext uri="{9D8B030D-6E8A-4147-A177-3AD203B41FA5}">
                      <a16:colId xmlns:a16="http://schemas.microsoft.com/office/drawing/2014/main" val="200357783"/>
                    </a:ext>
                  </a:extLst>
                </a:gridCol>
                <a:gridCol w="5776963">
                  <a:extLst>
                    <a:ext uri="{9D8B030D-6E8A-4147-A177-3AD203B41FA5}">
                      <a16:colId xmlns:a16="http://schemas.microsoft.com/office/drawing/2014/main" val="3112588636"/>
                    </a:ext>
                  </a:extLst>
                </a:gridCol>
              </a:tblGrid>
              <a:tr h="359588">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Attack types</a:t>
                      </a:r>
                      <a:endParaRPr lang="en-PK"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Description</a:t>
                      </a:r>
                      <a:endParaRPr lang="en-PK"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058933"/>
                  </a:ext>
                </a:extLst>
              </a:tr>
              <a:tr h="361818">
                <a:tc>
                  <a:txBody>
                    <a:bodyPr/>
                    <a:lstStyle/>
                    <a:p>
                      <a:r>
                        <a:rPr lang="en-US" sz="1800" b="1" dirty="0">
                          <a:solidFill>
                            <a:schemeClr val="tx1"/>
                          </a:solidFill>
                          <a:latin typeface="Times New Roman" panose="02020603050405020304" pitchFamily="18" charset="0"/>
                          <a:cs typeface="Times New Roman" panose="02020603050405020304" pitchFamily="18" charset="0"/>
                        </a:rPr>
                        <a:t>Malware</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Software designed to harm or gain unauthorized access.</a:t>
                      </a:r>
                      <a:endParaRPr lang="en-PK"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4268757"/>
                  </a:ext>
                </a:extLst>
              </a:tr>
              <a:tr h="370840">
                <a:tc>
                  <a:txBody>
                    <a:bodyPr/>
                    <a:lstStyle/>
                    <a:p>
                      <a:r>
                        <a:rPr lang="en-US" sz="1800" b="1" dirty="0">
                          <a:solidFill>
                            <a:schemeClr val="tx1"/>
                          </a:solidFill>
                          <a:latin typeface="Times New Roman" panose="02020603050405020304" pitchFamily="18" charset="0"/>
                          <a:cs typeface="Times New Roman" panose="02020603050405020304" pitchFamily="18" charset="0"/>
                        </a:rPr>
                        <a:t>Phishing</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Deceptive techniques to trick users into revealing info.</a:t>
                      </a:r>
                      <a:endParaRPr lang="en-PK"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743198"/>
                  </a:ext>
                </a:extLst>
              </a:tr>
              <a:tr h="370840">
                <a:tc>
                  <a:txBody>
                    <a:bodyPr/>
                    <a:lstStyle/>
                    <a:p>
                      <a:r>
                        <a:rPr lang="en-US" sz="1800" b="1" dirty="0">
                          <a:solidFill>
                            <a:schemeClr val="tx1"/>
                          </a:solidFill>
                          <a:latin typeface="Times New Roman" panose="02020603050405020304" pitchFamily="18" charset="0"/>
                          <a:cs typeface="Times New Roman" panose="02020603050405020304" pitchFamily="18" charset="0"/>
                        </a:rPr>
                        <a:t>DoS and DDoS Attacks</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Overwhelm systems with excessive traffic.</a:t>
                      </a:r>
                      <a:endParaRPr lang="en-PK"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1052373"/>
                  </a:ext>
                </a:extLst>
              </a:tr>
              <a:tr h="370840">
                <a:tc>
                  <a:txBody>
                    <a:bodyPr/>
                    <a:lstStyle/>
                    <a:p>
                      <a:r>
                        <a:rPr lang="en-US" sz="1800" b="1" dirty="0">
                          <a:solidFill>
                            <a:schemeClr val="tx1"/>
                          </a:solidFill>
                          <a:latin typeface="Times New Roman" panose="02020603050405020304" pitchFamily="18" charset="0"/>
                          <a:cs typeface="Times New Roman" panose="02020603050405020304" pitchFamily="18" charset="0"/>
                        </a:rPr>
                        <a:t>Data breaches</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Unauthorized access to sensitive data.</a:t>
                      </a:r>
                      <a:endParaRPr lang="en-PK"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5878772"/>
                  </a:ext>
                </a:extLst>
              </a:tr>
              <a:tr h="370840">
                <a:tc>
                  <a:txBody>
                    <a:bodyPr/>
                    <a:lstStyle/>
                    <a:p>
                      <a:r>
                        <a:rPr lang="en-US" sz="1800" b="1" dirty="0">
                          <a:solidFill>
                            <a:schemeClr val="tx1"/>
                          </a:solidFill>
                          <a:latin typeface="Times New Roman" panose="02020603050405020304" pitchFamily="18" charset="0"/>
                          <a:cs typeface="Times New Roman" panose="02020603050405020304" pitchFamily="18" charset="0"/>
                        </a:rPr>
                        <a:t>Insider threats</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Threats from within an organization.</a:t>
                      </a:r>
                      <a:endParaRPr lang="en-PK"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4804432"/>
                  </a:ext>
                </a:extLst>
              </a:tr>
              <a:tr h="370840">
                <a:tc>
                  <a:txBody>
                    <a:bodyPr/>
                    <a:lstStyle/>
                    <a:p>
                      <a:r>
                        <a:rPr lang="en-US" sz="1800" b="1" dirty="0">
                          <a:solidFill>
                            <a:schemeClr val="tx1"/>
                          </a:solidFill>
                          <a:latin typeface="Times New Roman" panose="02020603050405020304" pitchFamily="18" charset="0"/>
                          <a:cs typeface="Times New Roman" panose="02020603050405020304" pitchFamily="18" charset="0"/>
                        </a:rPr>
                        <a:t>Spyware</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Software that Secretly gathers information about a person or organization without their consent or knowledge.</a:t>
                      </a:r>
                      <a:endParaRPr lang="en-PK"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127741"/>
                  </a:ext>
                </a:extLst>
              </a:tr>
              <a:tr h="370840">
                <a:tc>
                  <a:txBody>
                    <a:bodyPr/>
                    <a:lstStyle/>
                    <a:p>
                      <a:r>
                        <a:rPr lang="en-US" sz="1800" b="1" dirty="0" err="1">
                          <a:solidFill>
                            <a:schemeClr val="tx1"/>
                          </a:solidFill>
                          <a:latin typeface="Times New Roman" panose="02020603050405020304" pitchFamily="18" charset="0"/>
                          <a:cs typeface="Times New Roman" panose="02020603050405020304" pitchFamily="18" charset="0"/>
                        </a:rPr>
                        <a:t>Ransomeware</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Times New Roman" panose="02020603050405020304" pitchFamily="18" charset="0"/>
                          <a:cs typeface="Times New Roman" panose="02020603050405020304" pitchFamily="18" charset="0"/>
                        </a:rPr>
                        <a:t>Software that encrypts files or locks a device, demanding payment for their release.</a:t>
                      </a:r>
                      <a:endParaRPr lang="en-PK"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8283922"/>
                  </a:ext>
                </a:extLst>
              </a:tr>
            </a:tbl>
          </a:graphicData>
        </a:graphic>
      </p:graphicFrame>
      <p:sp>
        <p:nvSpPr>
          <p:cNvPr id="7" name="TextBox 6">
            <a:extLst>
              <a:ext uri="{FF2B5EF4-FFF2-40B4-BE49-F238E27FC236}">
                <a16:creationId xmlns:a16="http://schemas.microsoft.com/office/drawing/2014/main" id="{6543C934-8F33-F9E8-E017-0129E434D071}"/>
              </a:ext>
            </a:extLst>
          </p:cNvPr>
          <p:cNvSpPr txBox="1"/>
          <p:nvPr/>
        </p:nvSpPr>
        <p:spPr>
          <a:xfrm>
            <a:off x="1447800" y="1259652"/>
            <a:ext cx="6390640" cy="461665"/>
          </a:xfrm>
          <a:prstGeom prst="rect">
            <a:avLst/>
          </a:prstGeom>
          <a:noFill/>
        </p:spPr>
        <p:txBody>
          <a:bodyPr wrap="square">
            <a:spAutoFit/>
          </a:bodyPr>
          <a:lstStyle/>
          <a:p>
            <a:pPr marL="0" indent="0">
              <a:buNone/>
            </a:pPr>
            <a:r>
              <a:rPr lang="en-US" sz="2400" b="1" dirty="0">
                <a:solidFill>
                  <a:schemeClr val="accent1">
                    <a:lumMod val="75000"/>
                  </a:schemeClr>
                </a:solidFill>
              </a:rPr>
              <a:t>THREATS:</a:t>
            </a:r>
          </a:p>
        </p:txBody>
      </p:sp>
    </p:spTree>
    <p:extLst>
      <p:ext uri="{BB962C8B-B14F-4D97-AF65-F5344CB8AC3E}">
        <p14:creationId xmlns:p14="http://schemas.microsoft.com/office/powerpoint/2010/main" val="852444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B3A0-504D-471A-B019-91DDA16B592F}"/>
              </a:ext>
            </a:extLst>
          </p:cNvPr>
          <p:cNvSpPr>
            <a:spLocks noGrp="1"/>
          </p:cNvSpPr>
          <p:nvPr>
            <p:ph type="title"/>
          </p:nvPr>
        </p:nvSpPr>
        <p:spPr>
          <a:xfrm>
            <a:off x="100018" y="412629"/>
            <a:ext cx="11940206" cy="447040"/>
          </a:xfrm>
        </p:spPr>
        <p:txBody>
          <a:bodyPr/>
          <a:lstStyle/>
          <a:p>
            <a:pPr algn="ctr"/>
            <a:r>
              <a:rPr lang="en-US" sz="2400" dirty="0">
                <a:solidFill>
                  <a:schemeClr val="accent1">
                    <a:lumMod val="75000"/>
                  </a:schemeClr>
                </a:solidFill>
                <a:effectLst>
                  <a:outerShdw blurRad="38100" dist="38100" dir="2700000" algn="tl">
                    <a:srgbClr val="000000">
                      <a:alpha val="43137"/>
                    </a:srgbClr>
                  </a:outerShdw>
                </a:effectLst>
                <a:latin typeface="Arial Black" panose="020B0A04020102020204" pitchFamily="34" charset="0"/>
              </a:rPr>
              <a:t>PASSWORD AUTHORIZER</a:t>
            </a:r>
          </a:p>
        </p:txBody>
      </p:sp>
      <p:sp>
        <p:nvSpPr>
          <p:cNvPr id="9" name="Content Placeholder 8">
            <a:extLst>
              <a:ext uri="{FF2B5EF4-FFF2-40B4-BE49-F238E27FC236}">
                <a16:creationId xmlns:a16="http://schemas.microsoft.com/office/drawing/2014/main" id="{13F7D0E3-EAE0-49C0-A5FB-54D2F26B9545}"/>
              </a:ext>
            </a:extLst>
          </p:cNvPr>
          <p:cNvSpPr>
            <a:spLocks noGrp="1"/>
          </p:cNvSpPr>
          <p:nvPr>
            <p:ph idx="1"/>
          </p:nvPr>
        </p:nvSpPr>
        <p:spPr>
          <a:xfrm>
            <a:off x="15088" y="1076769"/>
            <a:ext cx="11940206" cy="6291109"/>
          </a:xfrm>
        </p:spPr>
        <p:txBody>
          <a:bodyPr>
            <a:normAutofit/>
          </a:bodyPr>
          <a:lstStyle/>
          <a:p>
            <a:pPr marL="0" indent="0">
              <a:buNone/>
            </a:pPr>
            <a:r>
              <a:rPr lang="en-US" b="1" dirty="0">
                <a:solidFill>
                  <a:schemeClr val="accent1">
                    <a:lumMod val="75000"/>
                  </a:schemeClr>
                </a:solidFill>
                <a:effectLst>
                  <a:outerShdw blurRad="38100" dist="38100" dir="2700000" algn="tl">
                    <a:srgbClr val="000000">
                      <a:alpha val="43137"/>
                    </a:srgbClr>
                  </a:outerShdw>
                </a:effectLst>
                <a:latin typeface="+mn-lt"/>
              </a:rPr>
              <a:t>     </a:t>
            </a:r>
            <a:r>
              <a:rPr lang="en-US" b="1" u="sng" dirty="0">
                <a:solidFill>
                  <a:schemeClr val="accent1">
                    <a:lumMod val="75000"/>
                  </a:schemeClr>
                </a:solidFill>
                <a:effectLst>
                  <a:outerShdw blurRad="38100" dist="38100" dir="2700000" algn="tl">
                    <a:srgbClr val="000000">
                      <a:alpha val="43137"/>
                    </a:srgbClr>
                  </a:outerShdw>
                </a:effectLst>
                <a:latin typeface="+mn-lt"/>
              </a:rPr>
              <a:t>What is Password Authorizer:</a:t>
            </a:r>
          </a:p>
          <a:p>
            <a:pPr marL="0" indent="0">
              <a:buNone/>
            </a:pPr>
            <a:r>
              <a:rPr lang="en-US" sz="1800" b="1" dirty="0">
                <a:latin typeface="+mn-lt"/>
              </a:rPr>
              <a:t>Password authorizer is a tool that takes password form user and tell whether the password is  weak or strong </a:t>
            </a:r>
            <a:r>
              <a:rPr lang="en-US" sz="1800" dirty="0">
                <a:latin typeface="+mn-lt"/>
              </a:rPr>
              <a:t>.It is used </a:t>
            </a:r>
            <a:r>
              <a:rPr lang="en-US" sz="1800" b="0" i="0" dirty="0">
                <a:effectLst/>
                <a:latin typeface="+mn-lt"/>
              </a:rPr>
              <a:t>to evaluate the effectiveness of password by </a:t>
            </a:r>
            <a:r>
              <a:rPr lang="en-US" sz="1800" b="0" i="0" dirty="0">
                <a:effectLst/>
                <a:latin typeface="+mn-lt"/>
                <a:cs typeface="Segoe UI" panose="020B0502040204020203" pitchFamily="34" charset="0"/>
              </a:rPr>
              <a:t>analyzing various aspects of a password, such as length, complexity, and randomness, to determine how resistant it is to hacking attempts.</a:t>
            </a:r>
          </a:p>
          <a:p>
            <a:pPr marL="0" indent="0">
              <a:buNone/>
            </a:pPr>
            <a:r>
              <a:rPr lang="en-US" b="1" dirty="0">
                <a:solidFill>
                  <a:schemeClr val="accent1">
                    <a:lumMod val="75000"/>
                  </a:schemeClr>
                </a:solidFill>
                <a:effectLst>
                  <a:outerShdw blurRad="38100" dist="38100" dir="2700000" algn="tl">
                    <a:srgbClr val="000000">
                      <a:alpha val="43137"/>
                    </a:srgbClr>
                  </a:outerShdw>
                </a:effectLst>
                <a:latin typeface="+mn-lt"/>
                <a:cs typeface="Segoe UI" panose="020B0502040204020203" pitchFamily="34" charset="0"/>
              </a:rPr>
              <a:t>     </a:t>
            </a:r>
            <a:r>
              <a:rPr lang="en-US" b="1" u="sng" dirty="0">
                <a:solidFill>
                  <a:schemeClr val="accent1">
                    <a:lumMod val="75000"/>
                  </a:schemeClr>
                </a:solidFill>
                <a:effectLst>
                  <a:outerShdw blurRad="38100" dist="38100" dir="2700000" algn="tl">
                    <a:srgbClr val="000000">
                      <a:alpha val="43137"/>
                    </a:srgbClr>
                  </a:outerShdw>
                </a:effectLst>
                <a:latin typeface="+mn-lt"/>
                <a:cs typeface="Segoe UI" panose="020B0502040204020203" pitchFamily="34" charset="0"/>
              </a:rPr>
              <a:t>Why do we use Password Authorizer:</a:t>
            </a:r>
          </a:p>
          <a:p>
            <a:pPr marL="0" indent="0">
              <a:buNone/>
            </a:pPr>
            <a:r>
              <a:rPr lang="en-US" sz="1800" dirty="0">
                <a:latin typeface="+mn-lt"/>
                <a:cs typeface="Segoe UI" panose="020B0502040204020203" pitchFamily="34" charset="0"/>
              </a:rPr>
              <a:t>We use password authorizer for following purposes:</a:t>
            </a:r>
          </a:p>
          <a:p>
            <a:pPr>
              <a:buFont typeface="Courier New" panose="02070309020205020404" pitchFamily="49" charset="0"/>
              <a:buChar char="o"/>
            </a:pPr>
            <a:r>
              <a:rPr lang="en-US" sz="1800" b="1" i="0" u="sng" dirty="0">
                <a:latin typeface="+mn-lt"/>
              </a:rPr>
              <a:t>Security:</a:t>
            </a:r>
            <a:endParaRPr lang="en-US" sz="1800" b="1" u="sng" dirty="0">
              <a:latin typeface="+mn-lt"/>
            </a:endParaRPr>
          </a:p>
          <a:p>
            <a:pPr marL="0" indent="0">
              <a:buNone/>
            </a:pPr>
            <a:r>
              <a:rPr lang="en-US" sz="1800" b="0" i="0" dirty="0">
                <a:effectLst/>
                <a:latin typeface="+mn-lt"/>
                <a:cs typeface="Arial" panose="020B0604020202020204" pitchFamily="34" charset="0"/>
              </a:rPr>
              <a:t>Passwords are the first line of defense against unauthorized access to</a:t>
            </a:r>
          </a:p>
          <a:p>
            <a:pPr marL="0" indent="0">
              <a:buNone/>
            </a:pPr>
            <a:r>
              <a:rPr lang="en-US" sz="1800" b="0" i="0" dirty="0">
                <a:effectLst/>
                <a:latin typeface="+mn-lt"/>
                <a:cs typeface="Arial" panose="020B0604020202020204" pitchFamily="34" charset="0"/>
              </a:rPr>
              <a:t>accounts or systems </a:t>
            </a:r>
            <a:r>
              <a:rPr lang="en-US" sz="1800" dirty="0">
                <a:latin typeface="+mn-lt"/>
                <a:cs typeface="Arial" panose="020B0604020202020204" pitchFamily="34" charset="0"/>
              </a:rPr>
              <a:t>so </a:t>
            </a:r>
            <a:r>
              <a:rPr lang="en-US" sz="1800" b="0" i="0" dirty="0">
                <a:effectLst/>
                <a:latin typeface="+mn-lt"/>
                <a:cs typeface="Arial" panose="020B0604020202020204" pitchFamily="34" charset="0"/>
              </a:rPr>
              <a:t>we use it to increase the security of our account</a:t>
            </a:r>
          </a:p>
          <a:p>
            <a:pPr>
              <a:buFont typeface="Courier New" panose="02070309020205020404" pitchFamily="49" charset="0"/>
              <a:buChar char="o"/>
            </a:pPr>
            <a:r>
              <a:rPr lang="en-US" sz="1800" b="1" i="0" dirty="0">
                <a:effectLst/>
                <a:latin typeface="+mn-lt"/>
              </a:rPr>
              <a:t> </a:t>
            </a:r>
            <a:r>
              <a:rPr lang="en-US" sz="1800" b="1" i="0" u="sng" dirty="0">
                <a:effectLst/>
                <a:latin typeface="+mn-lt"/>
              </a:rPr>
              <a:t>Education and Awareness</a:t>
            </a:r>
            <a:r>
              <a:rPr lang="en-US" sz="1800" b="0" i="0" u="sng" dirty="0">
                <a:effectLst/>
                <a:latin typeface="+mn-lt"/>
              </a:rPr>
              <a:t>: </a:t>
            </a:r>
          </a:p>
          <a:p>
            <a:pPr marL="0" indent="0">
              <a:buNone/>
            </a:pPr>
            <a:r>
              <a:rPr lang="en-US" sz="1800" i="0" dirty="0">
                <a:effectLst/>
                <a:latin typeface="+mn-lt"/>
              </a:rPr>
              <a:t>Password </a:t>
            </a:r>
            <a:r>
              <a:rPr lang="en-US" sz="1800" dirty="0">
                <a:latin typeface="+mn-lt"/>
              </a:rPr>
              <a:t>Authorizer </a:t>
            </a:r>
            <a:r>
              <a:rPr lang="en-US" sz="1800" i="0" dirty="0">
                <a:effectLst/>
                <a:latin typeface="+mn-lt"/>
              </a:rPr>
              <a:t>not only evaluate passwords but also educate users on the principles of strong password creation</a:t>
            </a:r>
          </a:p>
          <a:p>
            <a:pPr>
              <a:buFont typeface="Courier New" panose="02070309020205020404" pitchFamily="49" charset="0"/>
              <a:buChar char="o"/>
            </a:pPr>
            <a:r>
              <a:rPr lang="en-US" sz="1800" b="1" i="0" u="sng" dirty="0">
                <a:effectLst/>
                <a:latin typeface="+mn-lt"/>
              </a:rPr>
              <a:t>Risk Mitigation</a:t>
            </a:r>
            <a:r>
              <a:rPr lang="en-US" sz="1800" b="0" i="0" u="sng" dirty="0">
                <a:effectLst/>
                <a:latin typeface="+mn-lt"/>
              </a:rPr>
              <a:t>: </a:t>
            </a:r>
          </a:p>
          <a:p>
            <a:pPr marL="0" indent="0">
              <a:buNone/>
            </a:pPr>
            <a:r>
              <a:rPr lang="en-US" sz="1800" b="0" i="0" dirty="0">
                <a:effectLst/>
                <a:latin typeface="+mn-lt"/>
              </a:rPr>
              <a:t>It is used to reduce risk against various attacks of hackers</a:t>
            </a:r>
          </a:p>
        </p:txBody>
      </p:sp>
      <p:pic>
        <p:nvPicPr>
          <p:cNvPr id="8" name="Picture 7">
            <a:extLst>
              <a:ext uri="{FF2B5EF4-FFF2-40B4-BE49-F238E27FC236}">
                <a16:creationId xmlns:a16="http://schemas.microsoft.com/office/drawing/2014/main" id="{4B1D5A14-A6E5-414E-9749-DA542A23F4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4647" y="2596365"/>
            <a:ext cx="3715756" cy="2176668"/>
          </a:xfrm>
          <a:prstGeom prst="rect">
            <a:avLst/>
          </a:prstGeom>
          <a:ln w="38100" cap="sq">
            <a:solidFill>
              <a:srgbClr val="000000"/>
            </a:solidFill>
            <a:prstDash val="solid"/>
            <a:miter lim="800000"/>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28700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9DC787-2E16-4A2E-8B79-68E364FD8DF9}"/>
              </a:ext>
            </a:extLst>
          </p:cNvPr>
          <p:cNvSpPr>
            <a:spLocks noGrp="1"/>
          </p:cNvSpPr>
          <p:nvPr>
            <p:ph type="title"/>
          </p:nvPr>
        </p:nvSpPr>
        <p:spPr>
          <a:xfrm>
            <a:off x="274128" y="163902"/>
            <a:ext cx="9949234" cy="508958"/>
          </a:xfrm>
        </p:spPr>
        <p:txBody>
          <a:bodyPr/>
          <a:lstStyle/>
          <a:p>
            <a:pPr algn="ctr"/>
            <a:r>
              <a:rPr lang="en-US" sz="2400" b="1" u="sng" dirty="0">
                <a:solidFill>
                  <a:schemeClr val="accent1">
                    <a:lumMod val="75000"/>
                  </a:schemeClr>
                </a:solidFill>
              </a:rPr>
              <a:t>Functionality of Password Authorizer</a:t>
            </a:r>
          </a:p>
        </p:txBody>
      </p:sp>
      <p:sp>
        <p:nvSpPr>
          <p:cNvPr id="6" name="Content Placeholder 5">
            <a:extLst>
              <a:ext uri="{FF2B5EF4-FFF2-40B4-BE49-F238E27FC236}">
                <a16:creationId xmlns:a16="http://schemas.microsoft.com/office/drawing/2014/main" id="{F3EEDDEC-FE80-48B5-91A1-89F64D7CEBAC}"/>
              </a:ext>
            </a:extLst>
          </p:cNvPr>
          <p:cNvSpPr>
            <a:spLocks noGrp="1"/>
          </p:cNvSpPr>
          <p:nvPr>
            <p:ph idx="1"/>
          </p:nvPr>
        </p:nvSpPr>
        <p:spPr>
          <a:xfrm>
            <a:off x="101601" y="744074"/>
            <a:ext cx="12090399" cy="6381345"/>
          </a:xfrm>
        </p:spPr>
        <p:txBody>
          <a:bodyPr>
            <a:normAutofit lnSpcReduction="10000"/>
          </a:bodyPr>
          <a:lstStyle/>
          <a:p>
            <a:r>
              <a:rPr lang="en-US" sz="1900" b="1" i="0" dirty="0"/>
              <a:t>It consist up of password input box where user can enter and check the strength of password</a:t>
            </a:r>
          </a:p>
          <a:p>
            <a:r>
              <a:rPr lang="en-US" sz="1900" b="1" i="0" dirty="0"/>
              <a:t>When user enter a strong password containing upper case letter , lower case letter , special character,8 or more letters etc then it shows that password is strong</a:t>
            </a:r>
            <a:endParaRPr lang="en-US" sz="1900" b="1" dirty="0"/>
          </a:p>
          <a:p>
            <a:r>
              <a:rPr lang="en-US" sz="1900" b="1" i="0" dirty="0"/>
              <a:t>When user enters a weak password it shows the password is weak </a:t>
            </a:r>
            <a:endParaRPr lang="en-US" sz="1900" b="1" dirty="0"/>
          </a:p>
          <a:p>
            <a:r>
              <a:rPr lang="en-US" sz="2100" b="1" i="0" dirty="0"/>
              <a:t>It also tells what is missing in password that makes it a weak password</a:t>
            </a:r>
            <a:endParaRPr lang="en-US" sz="2100" b="1" dirty="0"/>
          </a:p>
          <a:p>
            <a:pPr marL="0" indent="0">
              <a:buNone/>
            </a:pPr>
            <a:r>
              <a:rPr lang="en-US" sz="2100" b="1" u="sng" dirty="0">
                <a:solidFill>
                  <a:schemeClr val="accent1">
                    <a:lumMod val="75000"/>
                  </a:schemeClr>
                </a:solidFill>
              </a:rPr>
              <a:t>Working of Password Authorizer:</a:t>
            </a:r>
          </a:p>
          <a:p>
            <a:pPr marL="0" indent="0">
              <a:buNone/>
            </a:pPr>
            <a:r>
              <a:rPr lang="en-US" sz="1900" b="1" u="sng" dirty="0"/>
              <a:t>Weak Password: </a:t>
            </a:r>
            <a:r>
              <a:rPr lang="en-US" sz="1900" dirty="0"/>
              <a:t>Indicates that the password is very easy to guess or crack.</a:t>
            </a:r>
          </a:p>
          <a:p>
            <a:pPr marL="0" indent="0">
              <a:buNone/>
            </a:pPr>
            <a:r>
              <a:rPr lang="en-US" sz="1900" dirty="0"/>
              <a:t>Feedback: "Your password is weak.”</a:t>
            </a:r>
          </a:p>
          <a:p>
            <a:pPr marL="0" indent="0">
              <a:buNone/>
            </a:pPr>
            <a:r>
              <a:rPr lang="en-US" sz="1900" b="1" u="sng" dirty="0"/>
              <a:t>Medium Password</a:t>
            </a:r>
            <a:r>
              <a:rPr lang="en-US" sz="1900" b="1" dirty="0"/>
              <a:t>: </a:t>
            </a:r>
            <a:r>
              <a:rPr lang="en-US" sz="1900" dirty="0"/>
              <a:t>Indicates that the password has some level of security but could be improved.</a:t>
            </a:r>
          </a:p>
          <a:p>
            <a:pPr marL="0" indent="0">
              <a:buNone/>
            </a:pPr>
            <a:r>
              <a:rPr lang="en-US" sz="1900" dirty="0"/>
              <a:t>Feedback: "Your password is medium strength."</a:t>
            </a:r>
          </a:p>
          <a:p>
            <a:pPr marL="0" indent="0">
              <a:buNone/>
            </a:pPr>
            <a:r>
              <a:rPr lang="en-US" sz="1900" b="1" u="sng" dirty="0"/>
              <a:t>Strong Password</a:t>
            </a:r>
            <a:r>
              <a:rPr lang="en-US" sz="1900" b="1" dirty="0"/>
              <a:t>: </a:t>
            </a:r>
            <a:r>
              <a:rPr lang="en-US" sz="1900" dirty="0"/>
              <a:t>Indicates that the password is sufficiently secure and resistant to common attacks.</a:t>
            </a:r>
          </a:p>
          <a:p>
            <a:pPr marL="0" indent="0">
              <a:buNone/>
            </a:pPr>
            <a:r>
              <a:rPr lang="en-US" sz="1900" dirty="0"/>
              <a:t>Feedback: "Your password is strong.“</a:t>
            </a:r>
          </a:p>
          <a:p>
            <a:pPr marL="0" indent="0">
              <a:buNone/>
            </a:pPr>
            <a:r>
              <a:rPr lang="en-US" sz="1900" b="1" u="sng" dirty="0">
                <a:latin typeface="Arial" panose="020B0604020202020204" pitchFamily="34" charset="0"/>
                <a:cs typeface="Arial" panose="020B0604020202020204" pitchFamily="34" charset="0"/>
              </a:rPr>
              <a:t>Password Length</a:t>
            </a:r>
            <a:r>
              <a:rPr lang="en-US" sz="1900" b="1" dirty="0">
                <a:latin typeface="Arial" panose="020B0604020202020204" pitchFamily="34" charset="0"/>
                <a:cs typeface="Arial" panose="020B0604020202020204" pitchFamily="34" charset="0"/>
              </a:rPr>
              <a:t>:</a:t>
            </a:r>
            <a:r>
              <a:rPr lang="en-US" sz="1900" dirty="0">
                <a:latin typeface="Arial" panose="020B0604020202020204" pitchFamily="34" charset="0"/>
                <a:cs typeface="Arial" panose="020B0604020202020204" pitchFamily="34" charset="0"/>
              </a:rPr>
              <a:t> Emphasizes the importance of having a long password.</a:t>
            </a:r>
          </a:p>
          <a:p>
            <a:pPr marL="0" indent="0">
              <a:buNone/>
            </a:pPr>
            <a:r>
              <a:rPr lang="en-US" sz="1900" dirty="0">
                <a:latin typeface="Arial" panose="020B0604020202020204" pitchFamily="34" charset="0"/>
                <a:cs typeface="Arial" panose="020B0604020202020204" pitchFamily="34" charset="0"/>
              </a:rPr>
              <a:t>Feedback: "Your password should be at least [8] characters long for better security."</a:t>
            </a:r>
          </a:p>
          <a:p>
            <a:pPr marL="0" indent="0">
              <a:buNone/>
            </a:pPr>
            <a:r>
              <a:rPr lang="en-US" sz="1900" b="1" u="sng" dirty="0">
                <a:latin typeface="Arial" panose="020B0604020202020204" pitchFamily="34" charset="0"/>
                <a:cs typeface="Arial" panose="020B0604020202020204" pitchFamily="34" charset="0"/>
              </a:rPr>
              <a:t>Character Diversity</a:t>
            </a:r>
            <a:r>
              <a:rPr lang="en-US" sz="1900" b="1" dirty="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Encourages the use of a mixture of character types (uppercase letters, lowercase letters, numbers, and special characters).</a:t>
            </a:r>
            <a:endParaRPr lang="en-US" sz="1900" dirty="0"/>
          </a:p>
          <a:p>
            <a:pPr marL="0" indent="0">
              <a:buNone/>
            </a:pPr>
            <a:endParaRPr lang="en-US" dirty="0"/>
          </a:p>
        </p:txBody>
      </p:sp>
    </p:spTree>
    <p:extLst>
      <p:ext uri="{BB962C8B-B14F-4D97-AF65-F5344CB8AC3E}">
        <p14:creationId xmlns:p14="http://schemas.microsoft.com/office/powerpoint/2010/main" val="2827126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27C925-8FF2-40FD-923C-BE78CAB31E46}"/>
              </a:ext>
            </a:extLst>
          </p:cNvPr>
          <p:cNvSpPr>
            <a:spLocks noGrp="1"/>
          </p:cNvSpPr>
          <p:nvPr>
            <p:ph type="title"/>
          </p:nvPr>
        </p:nvSpPr>
        <p:spPr>
          <a:xfrm>
            <a:off x="285751" y="275660"/>
            <a:ext cx="9765084" cy="674370"/>
          </a:xfrm>
        </p:spPr>
        <p:txBody>
          <a:bodyPr/>
          <a:lstStyle/>
          <a:p>
            <a:r>
              <a:rPr lang="en-US" sz="2400" b="1" u="sng" dirty="0">
                <a:solidFill>
                  <a:schemeClr val="accent1">
                    <a:lumMod val="75000"/>
                  </a:schemeClr>
                </a:solidFill>
              </a:rPr>
              <a:t>FLOW CHART:</a:t>
            </a:r>
            <a:br>
              <a:rPr lang="en-US" sz="2000" b="1" u="sng" dirty="0">
                <a:solidFill>
                  <a:schemeClr val="accent1">
                    <a:lumMod val="75000"/>
                  </a:schemeClr>
                </a:solidFill>
              </a:rPr>
            </a:br>
            <a:r>
              <a:rPr lang="en-US" sz="1800" b="1" dirty="0"/>
              <a:t>This chart shows how the strength of password affect the time required to crack the password.</a:t>
            </a:r>
          </a:p>
        </p:txBody>
      </p:sp>
      <p:sp>
        <p:nvSpPr>
          <p:cNvPr id="9" name="Content Placeholder 8">
            <a:extLst>
              <a:ext uri="{FF2B5EF4-FFF2-40B4-BE49-F238E27FC236}">
                <a16:creationId xmlns:a16="http://schemas.microsoft.com/office/drawing/2014/main" id="{5FABE4DD-673D-4C20-9543-04CFB4066ED0}"/>
              </a:ext>
            </a:extLst>
          </p:cNvPr>
          <p:cNvSpPr>
            <a:spLocks noGrp="1"/>
          </p:cNvSpPr>
          <p:nvPr>
            <p:ph idx="1"/>
          </p:nvPr>
        </p:nvSpPr>
        <p:spPr>
          <a:xfrm rot="16200000">
            <a:off x="630916" y="712110"/>
            <a:ext cx="2435572" cy="1914322"/>
          </a:xfrm>
        </p:spPr>
        <p:txBody>
          <a:bodyPr>
            <a:normAutofit lnSpcReduction="10000"/>
          </a:bodyPr>
          <a:lstStyle/>
          <a:p>
            <a:endParaRPr lang="en-US" dirty="0"/>
          </a:p>
          <a:p>
            <a:endParaRPr lang="en-US" dirty="0"/>
          </a:p>
          <a:p>
            <a:endParaRPr lang="en-US" dirty="0"/>
          </a:p>
          <a:p>
            <a:endParaRPr lang="en-US" sz="1300" dirty="0"/>
          </a:p>
          <a:p>
            <a:pPr marL="0" indent="0">
              <a:buNone/>
            </a:pPr>
            <a:r>
              <a:rPr lang="en-US" sz="1400" dirty="0"/>
              <a:t>Password strength</a:t>
            </a:r>
          </a:p>
          <a:p>
            <a:pPr marL="0" indent="0">
              <a:buNone/>
            </a:pPr>
            <a:endParaRPr lang="en-US" dirty="0"/>
          </a:p>
        </p:txBody>
      </p:sp>
      <p:pic>
        <p:nvPicPr>
          <p:cNvPr id="10" name="Content Placeholder 6" descr="PASS" title="PASSWORD STRENGTH">
            <a:extLst>
              <a:ext uri="{FF2B5EF4-FFF2-40B4-BE49-F238E27FC236}">
                <a16:creationId xmlns:a16="http://schemas.microsoft.com/office/drawing/2014/main" id="{6DB6D3A2-12FD-4D04-A743-0239539C9F5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65000"/>
                    </a14:imgEffect>
                    <a14:imgEffect>
                      <a14:brightnessContrast bright="-20000" contrast="37000"/>
                    </a14:imgEffect>
                  </a14:imgLayer>
                </a14:imgProps>
              </a:ext>
              <a:ext uri="{28A0092B-C50C-407E-A947-70E740481C1C}">
                <a14:useLocalDpi xmlns:a14="http://schemas.microsoft.com/office/drawing/2010/main" val="0"/>
              </a:ext>
            </a:extLst>
          </a:blip>
          <a:srcRect l="7914" t="-2902" b="-1"/>
          <a:stretch/>
        </p:blipFill>
        <p:spPr>
          <a:xfrm>
            <a:off x="2805863" y="1125854"/>
            <a:ext cx="5884340" cy="3224697"/>
          </a:xfrm>
          <a:prstGeom prst="rect">
            <a:avLst/>
          </a:prstGeom>
          <a:effectLst>
            <a:glow rad="228600">
              <a:schemeClr val="accent4">
                <a:satMod val="175000"/>
                <a:alpha val="40000"/>
              </a:schemeClr>
            </a:glow>
            <a:outerShdw blurRad="50800" dist="50800" dir="5400000" algn="ctr" rotWithShape="0">
              <a:srgbClr val="000000">
                <a:alpha val="99000"/>
              </a:srgbClr>
            </a:outerShdw>
          </a:effectLst>
        </p:spPr>
      </p:pic>
      <p:sp>
        <p:nvSpPr>
          <p:cNvPr id="14" name="TextBox 13">
            <a:extLst>
              <a:ext uri="{FF2B5EF4-FFF2-40B4-BE49-F238E27FC236}">
                <a16:creationId xmlns:a16="http://schemas.microsoft.com/office/drawing/2014/main" id="{7B536BDE-1BF6-4F8D-ACD3-D370C44EE5A0}"/>
              </a:ext>
            </a:extLst>
          </p:cNvPr>
          <p:cNvSpPr txBox="1"/>
          <p:nvPr/>
        </p:nvSpPr>
        <p:spPr>
          <a:xfrm>
            <a:off x="285751" y="4702199"/>
            <a:ext cx="10949939" cy="1692771"/>
          </a:xfrm>
          <a:prstGeom prst="rect">
            <a:avLst/>
          </a:prstGeom>
          <a:noFill/>
        </p:spPr>
        <p:txBody>
          <a:bodyPr wrap="square">
            <a:spAutoFit/>
          </a:bodyPr>
          <a:lstStyle/>
          <a:p>
            <a:pPr algn="l" latinLnBrk="1"/>
            <a:r>
              <a:rPr lang="en-US" sz="2400" b="1" u="sng" dirty="0">
                <a:solidFill>
                  <a:schemeClr val="accent1">
                    <a:lumMod val="75000"/>
                  </a:schemeClr>
                </a:solidFill>
                <a:latin typeface="Söhne"/>
              </a:rPr>
              <a:t>Some common password authorizer</a:t>
            </a:r>
            <a:r>
              <a:rPr lang="en-US" u="sng" dirty="0">
                <a:solidFill>
                  <a:schemeClr val="accent1">
                    <a:lumMod val="75000"/>
                  </a:schemeClr>
                </a:solidFill>
                <a:latin typeface="Söhne"/>
              </a:rPr>
              <a:t>:</a:t>
            </a:r>
            <a:endParaRPr lang="en-US" i="0" u="sng" dirty="0">
              <a:solidFill>
                <a:schemeClr val="accent1">
                  <a:lumMod val="75000"/>
                </a:schemeClr>
              </a:solidFill>
              <a:effectLst/>
              <a:latin typeface="Söhne"/>
            </a:endParaRPr>
          </a:p>
          <a:p>
            <a:pPr marL="285750" indent="-285750" algn="l" latinLnBrk="1">
              <a:buFont typeface="Arial" panose="020B0604020202020204" pitchFamily="34" charset="0"/>
              <a:buChar char="•"/>
            </a:pPr>
            <a:r>
              <a:rPr lang="en-US" sz="2000" i="0" dirty="0">
                <a:effectLst/>
                <a:latin typeface="Söhne"/>
              </a:rPr>
              <a:t>Kaspersky Password Checker.</a:t>
            </a:r>
          </a:p>
          <a:p>
            <a:pPr marL="285750" indent="-285750" algn="l" latinLnBrk="1">
              <a:buFont typeface="Arial" panose="020B0604020202020204" pitchFamily="34" charset="0"/>
              <a:buChar char="•"/>
            </a:pPr>
            <a:r>
              <a:rPr lang="en-US" sz="2000" i="0" dirty="0">
                <a:effectLst/>
                <a:latin typeface="Söhne"/>
              </a:rPr>
              <a:t>PasswordMeter.com.</a:t>
            </a:r>
          </a:p>
          <a:p>
            <a:pPr marL="285750" indent="-285750" algn="l" latinLnBrk="1">
              <a:buFont typeface="Arial" panose="020B0604020202020204" pitchFamily="34" charset="0"/>
              <a:buChar char="•"/>
            </a:pPr>
            <a:r>
              <a:rPr lang="en-US" sz="2000" i="0" dirty="0">
                <a:effectLst/>
                <a:latin typeface="Söhne"/>
              </a:rPr>
              <a:t>How Secure Is My Password.</a:t>
            </a:r>
          </a:p>
          <a:p>
            <a:pPr marL="285750" indent="-285750" algn="l" latinLnBrk="1">
              <a:buFont typeface="Arial" panose="020B0604020202020204" pitchFamily="34" charset="0"/>
              <a:buChar char="•"/>
            </a:pPr>
            <a:r>
              <a:rPr lang="en-US" sz="2000" i="0" dirty="0">
                <a:effectLst/>
                <a:latin typeface="Söhne"/>
              </a:rPr>
              <a:t>Norton Password Generator.</a:t>
            </a:r>
            <a:endParaRPr lang="en-US" sz="2000" dirty="0">
              <a:solidFill>
                <a:srgbClr val="0D0D0D"/>
              </a:solidFill>
              <a:latin typeface="Söhne"/>
            </a:endParaRPr>
          </a:p>
        </p:txBody>
      </p:sp>
    </p:spTree>
    <p:extLst>
      <p:ext uri="{BB962C8B-B14F-4D97-AF65-F5344CB8AC3E}">
        <p14:creationId xmlns:p14="http://schemas.microsoft.com/office/powerpoint/2010/main" val="1379407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niqa Jameel\AppData\Local\Packages\Microsoft.Windows.Photos_8wekyb3d8bbwe\TempState\ShareServiceTempFolder\960x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6777" y="412055"/>
            <a:ext cx="4495800" cy="523220"/>
          </a:xfrm>
          <a:prstGeom prst="rect">
            <a:avLst/>
          </a:prstGeom>
          <a:noFill/>
        </p:spPr>
        <p:txBody>
          <a:bodyPr wrap="square" rtlCol="0">
            <a:spAutoFit/>
          </a:bodyPr>
          <a:lstStyle/>
          <a:p>
            <a:pPr algn="ctr"/>
            <a:r>
              <a:rPr lang="en-US" sz="2800" b="1" dirty="0">
                <a:solidFill>
                  <a:schemeClr val="accent1">
                    <a:lumMod val="75000"/>
                  </a:schemeClr>
                </a:solidFill>
                <a:latin typeface="Arial Black" panose="020B0A04020102020204" pitchFamily="34" charset="0"/>
              </a:rPr>
              <a:t>PHISHING WEBSITE</a:t>
            </a:r>
          </a:p>
        </p:txBody>
      </p:sp>
      <p:sp>
        <p:nvSpPr>
          <p:cNvPr id="5" name="TextBox 4"/>
          <p:cNvSpPr txBox="1"/>
          <p:nvPr/>
        </p:nvSpPr>
        <p:spPr>
          <a:xfrm>
            <a:off x="1769918" y="1219201"/>
            <a:ext cx="5469082" cy="2400657"/>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Definition: </a:t>
            </a:r>
            <a:r>
              <a:rPr lang="en-US" sz="2000" dirty="0">
                <a:solidFill>
                  <a:schemeClr val="bg1"/>
                </a:solidFill>
              </a:rPr>
              <a:t> </a:t>
            </a:r>
            <a:r>
              <a:rPr lang="en-US" b="1" dirty="0"/>
              <a:t>A fraudulent website designed to mimic legitimate websites, aiming to trick users into providing sensitive information</a:t>
            </a:r>
            <a:r>
              <a:rPr lang="en-US" b="1" dirty="0">
                <a:solidFill>
                  <a:schemeClr val="bg1"/>
                </a:solidFill>
              </a:rPr>
              <a:t>.</a:t>
            </a:r>
            <a:endParaRPr lang="en-US" dirty="0">
              <a:solidFill>
                <a:schemeClr val="bg1"/>
              </a:solidFill>
            </a:endParaRPr>
          </a:p>
          <a:p>
            <a:pPr marL="342900" indent="-342900">
              <a:buFont typeface="Arial" panose="020B0604020202020204" pitchFamily="34" charset="0"/>
              <a:buChar char="•"/>
            </a:pPr>
            <a:r>
              <a:rPr lang="en-US" sz="2000" b="1" dirty="0">
                <a:solidFill>
                  <a:srgbClr val="FF0000"/>
                </a:solidFill>
              </a:rPr>
              <a:t>Characteristics: </a:t>
            </a:r>
            <a:r>
              <a:rPr lang="en-US" b="1" dirty="0"/>
              <a:t>Often look identical to real websites, including logos, design, and URL.</a:t>
            </a:r>
            <a:endParaRPr lang="en-US" dirty="0"/>
          </a:p>
          <a:p>
            <a:pPr marL="342900" indent="-342900">
              <a:buFont typeface="Arial" panose="020B0604020202020204" pitchFamily="34" charset="0"/>
              <a:buChar char="•"/>
            </a:pPr>
            <a:r>
              <a:rPr lang="en-US" sz="2000" b="1" dirty="0">
                <a:solidFill>
                  <a:srgbClr val="FF0000"/>
                </a:solidFill>
              </a:rPr>
              <a:t>Intent: </a:t>
            </a:r>
            <a:r>
              <a:rPr lang="en-US" b="1" dirty="0"/>
              <a:t>To steal personal data such as login credentials, credit card information, or other sensitive data.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00" y="1294840"/>
            <a:ext cx="3048000" cy="2057400"/>
          </a:xfrm>
          <a:prstGeom prst="rect">
            <a:avLst/>
          </a:prstGeom>
        </p:spPr>
      </p:pic>
      <p:sp>
        <p:nvSpPr>
          <p:cNvPr id="7" name="TextBox 6"/>
          <p:cNvSpPr txBox="1"/>
          <p:nvPr/>
        </p:nvSpPr>
        <p:spPr>
          <a:xfrm>
            <a:off x="1866900" y="3725606"/>
            <a:ext cx="8458200"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Black" panose="020B0A04020102020204" pitchFamily="34" charset="0"/>
              </a:rPr>
              <a:t>WORKING:</a:t>
            </a:r>
          </a:p>
          <a:p>
            <a:endParaRPr lang="en-US" dirty="0">
              <a:solidFill>
                <a:schemeClr val="bg1"/>
              </a:solidFill>
            </a:endParaRPr>
          </a:p>
          <a:p>
            <a:pPr marL="285750" indent="-285750">
              <a:buFont typeface="Arial" panose="020B0604020202020204" pitchFamily="34" charset="0"/>
              <a:buChar char="•"/>
            </a:pPr>
            <a:r>
              <a:rPr lang="en-US" b="1" dirty="0">
                <a:solidFill>
                  <a:srgbClr val="FF0000"/>
                </a:solidFill>
              </a:rPr>
              <a:t>Email or Message: </a:t>
            </a:r>
            <a:r>
              <a:rPr lang="en-US" b="1" dirty="0"/>
              <a:t>Users receive emails or messages directing them to the phishing website, often posing as trusted sources like banks, social media platforms, or online retailers.</a:t>
            </a:r>
          </a:p>
          <a:p>
            <a:pPr marL="285750" indent="-285750">
              <a:buFont typeface="Arial" panose="020B0604020202020204" pitchFamily="34" charset="0"/>
              <a:buChar char="•"/>
            </a:pPr>
            <a:r>
              <a:rPr lang="en-US" b="1" dirty="0">
                <a:solidFill>
                  <a:srgbClr val="FF0000"/>
                </a:solidFill>
              </a:rPr>
              <a:t>Deceptive Tactics: </a:t>
            </a:r>
            <a:r>
              <a:rPr lang="en-US" b="1" dirty="0"/>
              <a:t>Phishing websites employ various tactics such as urgency (e.g., claiming an account will be suspended), fear (e.g., threat of legal action), or incentives (e.g., fake promotions) to prompt users to input their information.</a:t>
            </a:r>
          </a:p>
          <a:p>
            <a:pPr marL="285750" indent="-285750">
              <a:buFont typeface="Arial" panose="020B0604020202020204" pitchFamily="34" charset="0"/>
              <a:buChar char="•"/>
            </a:pPr>
            <a:r>
              <a:rPr lang="en-US" b="1" dirty="0">
                <a:solidFill>
                  <a:srgbClr val="FF0000"/>
                </a:solidFill>
              </a:rPr>
              <a:t>Data Collection: </a:t>
            </a:r>
            <a:r>
              <a:rPr lang="en-US" b="1" dirty="0"/>
              <a:t>Once users enter their information on the phishing website, it is collected by the perpetrators for malicious purposes.</a:t>
            </a:r>
          </a:p>
          <a:p>
            <a:endParaRPr lang="en-US" dirty="0">
              <a:solidFill>
                <a:schemeClr val="bg1"/>
              </a:solidFill>
            </a:endParaRPr>
          </a:p>
        </p:txBody>
      </p:sp>
    </p:spTree>
    <p:extLst>
      <p:ext uri="{BB962C8B-B14F-4D97-AF65-F5344CB8AC3E}">
        <p14:creationId xmlns:p14="http://schemas.microsoft.com/office/powerpoint/2010/main" val="3930571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927"/>
            <a:ext cx="9372600" cy="6858000"/>
          </a:xfrm>
          <a:prstGeom prst="rect">
            <a:avLst/>
          </a:prstGeom>
        </p:spPr>
      </p:pic>
      <p:sp>
        <p:nvSpPr>
          <p:cNvPr id="3" name="TextBox 2"/>
          <p:cNvSpPr txBox="1"/>
          <p:nvPr/>
        </p:nvSpPr>
        <p:spPr>
          <a:xfrm>
            <a:off x="1676400" y="533400"/>
            <a:ext cx="6172200" cy="4308872"/>
          </a:xfrm>
          <a:prstGeom prst="rect">
            <a:avLst/>
          </a:prstGeom>
          <a:noFill/>
        </p:spPr>
        <p:txBody>
          <a:bodyPr wrap="square" rtlCol="0">
            <a:spAutoFit/>
          </a:bodyPr>
          <a:lstStyle/>
          <a:p>
            <a:r>
              <a:rPr lang="en-US" sz="2400" dirty="0">
                <a:solidFill>
                  <a:schemeClr val="accent1">
                    <a:lumMod val="75000"/>
                  </a:schemeClr>
                </a:solidFill>
                <a:latin typeface="Arial Black" panose="020B0A04020102020204" pitchFamily="34" charset="0"/>
              </a:rPr>
              <a:t>    </a:t>
            </a:r>
            <a:r>
              <a:rPr lang="en-US" sz="2400" u="sng" dirty="0">
                <a:solidFill>
                  <a:schemeClr val="accent1">
                    <a:lumMod val="75000"/>
                  </a:schemeClr>
                </a:solidFill>
                <a:latin typeface="Arial Black" panose="020B0A04020102020204" pitchFamily="34" charset="0"/>
              </a:rPr>
              <a:t>IMPACTS ON USERS:</a:t>
            </a:r>
          </a:p>
          <a:p>
            <a:pPr marL="342900" indent="-342900">
              <a:buFont typeface="Wingdings" panose="05000000000000000000" pitchFamily="2" charset="2"/>
              <a:buChar char="Ø"/>
            </a:pPr>
            <a:endParaRPr lang="en-US" sz="2000" dirty="0">
              <a:solidFill>
                <a:schemeClr val="bg1"/>
              </a:solidFill>
              <a:latin typeface="Arial Black" panose="020B0A04020102020204" pitchFamily="34" charset="0"/>
            </a:endParaRPr>
          </a:p>
          <a:p>
            <a:pPr marL="342900" indent="-342900">
              <a:buFont typeface="Arial" panose="020B0604020202020204" pitchFamily="34" charset="0"/>
              <a:buChar char="•"/>
            </a:pPr>
            <a:r>
              <a:rPr lang="en-US" sz="2400" b="1" dirty="0">
                <a:solidFill>
                  <a:schemeClr val="accent1">
                    <a:lumMod val="75000"/>
                  </a:schemeClr>
                </a:solidFill>
              </a:rPr>
              <a:t>Financial Loss:</a:t>
            </a:r>
            <a:r>
              <a:rPr lang="en-US" sz="2400" b="1" dirty="0">
                <a:solidFill>
                  <a:srgbClr val="FF0000"/>
                </a:solidFill>
              </a:rPr>
              <a:t> </a:t>
            </a:r>
            <a:r>
              <a:rPr lang="en-US" sz="2400" b="1" dirty="0">
                <a:solidFill>
                  <a:srgbClr val="C00000"/>
                </a:solidFill>
              </a:rPr>
              <a:t> </a:t>
            </a:r>
            <a:r>
              <a:rPr lang="en-US" sz="2400" b="1" dirty="0"/>
              <a:t>Users</a:t>
            </a:r>
            <a:r>
              <a:rPr lang="en-US" sz="2000" b="1" dirty="0"/>
              <a:t> may suffer financial loss if their banking or credit card information is compromised.</a:t>
            </a:r>
          </a:p>
          <a:p>
            <a:pPr marL="285750" indent="-285750">
              <a:buFont typeface="Arial" panose="020B0604020202020204" pitchFamily="34" charset="0"/>
              <a:buChar char="•"/>
            </a:pPr>
            <a:r>
              <a:rPr lang="en-US" sz="2400" b="1" dirty="0">
                <a:solidFill>
                  <a:schemeClr val="accent1">
                    <a:lumMod val="75000"/>
                  </a:schemeClr>
                </a:solidFill>
              </a:rPr>
              <a:t>Identity Theft</a:t>
            </a:r>
            <a:r>
              <a:rPr lang="en-US" sz="2000" b="1" dirty="0">
                <a:solidFill>
                  <a:schemeClr val="accent1">
                    <a:lumMod val="75000"/>
                  </a:schemeClr>
                </a:solidFill>
              </a:rPr>
              <a:t>:</a:t>
            </a:r>
            <a:r>
              <a:rPr lang="en-US" dirty="0">
                <a:solidFill>
                  <a:schemeClr val="accent1">
                    <a:lumMod val="75000"/>
                  </a:schemeClr>
                </a:solidFill>
              </a:rPr>
              <a:t> </a:t>
            </a:r>
            <a:r>
              <a:rPr lang="en-US" sz="2000" b="1" dirty="0"/>
              <a:t>Personal information obtained through phishing can lead to identity theft, affecting users' credit scores and reputation.</a:t>
            </a:r>
            <a:endParaRPr lang="en-US" dirty="0"/>
          </a:p>
          <a:p>
            <a:pPr marL="285750" indent="-285750">
              <a:buFont typeface="Arial" panose="020B0604020202020204" pitchFamily="34" charset="0"/>
              <a:buChar char="•"/>
            </a:pPr>
            <a:r>
              <a:rPr lang="en-US" sz="2400" b="1" dirty="0">
                <a:solidFill>
                  <a:schemeClr val="accent1">
                    <a:lumMod val="75000"/>
                  </a:schemeClr>
                </a:solidFill>
              </a:rPr>
              <a:t>Trust Erosion: </a:t>
            </a:r>
            <a:r>
              <a:rPr lang="en-US" sz="2000" b="1" dirty="0"/>
              <a:t>Incidents of phishing erode trust in online platforms and services, impacting users' confidence in conducting online transactions</a:t>
            </a:r>
          </a:p>
          <a:p>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4267200"/>
            <a:ext cx="5299364" cy="2415540"/>
          </a:xfrm>
          <a:prstGeom prst="rect">
            <a:avLst/>
          </a:prstGeom>
        </p:spPr>
      </p:pic>
    </p:spTree>
    <p:extLst>
      <p:ext uri="{BB962C8B-B14F-4D97-AF65-F5344CB8AC3E}">
        <p14:creationId xmlns:p14="http://schemas.microsoft.com/office/powerpoint/2010/main" val="35279804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154</TotalTime>
  <Words>1195</Words>
  <Application>Microsoft Office PowerPoint</Application>
  <PresentationFormat>Widescreen</PresentationFormat>
  <Paragraphs>131</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 Black</vt:lpstr>
      <vt:lpstr>Arial Rounded MT Bold</vt:lpstr>
      <vt:lpstr>Bell MT</vt:lpstr>
      <vt:lpstr>Calibri</vt:lpstr>
      <vt:lpstr>Century Gothic</vt:lpstr>
      <vt:lpstr>Courier New</vt:lpstr>
      <vt:lpstr>Söhne</vt:lpstr>
      <vt:lpstr>Times New Roman</vt:lpstr>
      <vt:lpstr>Wingdings</vt:lpstr>
      <vt:lpstr>Wingdings 3</vt:lpstr>
      <vt:lpstr>Ion</vt:lpstr>
      <vt:lpstr>Cyber Security</vt:lpstr>
      <vt:lpstr>About us:   JAHAN ZAIB  SIBGHA ZAMEER  WALEED AHMAD  FIZA TAHIR</vt:lpstr>
      <vt:lpstr>Cyber Security</vt:lpstr>
      <vt:lpstr>Cyber Security</vt:lpstr>
      <vt:lpstr>PASSWORD AUTHORIZER</vt:lpstr>
      <vt:lpstr>Functionality of Password Authorizer</vt:lpstr>
      <vt:lpstr>FLOW CHART: This chart shows how the strength of password affect the time required to crack the password.</vt:lpstr>
      <vt:lpstr>PowerPoint Presentation</vt:lpstr>
      <vt:lpstr>PowerPoint Presentation</vt:lpstr>
      <vt:lpstr>PowerPoint Presentation</vt:lpstr>
      <vt:lpstr>PowerPoint Presentation</vt:lpstr>
      <vt:lpstr>Virus Checker</vt:lpstr>
      <vt:lpstr>How it works?</vt:lpstr>
      <vt:lpstr>Viruses</vt:lpstr>
      <vt:lpstr>Antiviruses</vt:lpstr>
      <vt:lpstr>Update Notifier</vt:lpstr>
      <vt:lpstr>Update Notifier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hamza malik</dc:creator>
  <cp:lastModifiedBy>Jahan Zaib Zaibee</cp:lastModifiedBy>
  <cp:revision>16</cp:revision>
  <dcterms:created xsi:type="dcterms:W3CDTF">2024-05-10T15:40:59Z</dcterms:created>
  <dcterms:modified xsi:type="dcterms:W3CDTF">2024-05-13T11:46:05Z</dcterms:modified>
</cp:coreProperties>
</file>